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5" r:id="rId3"/>
    <p:sldId id="269" r:id="rId4"/>
    <p:sldId id="258" r:id="rId5"/>
    <p:sldId id="271" r:id="rId6"/>
    <p:sldId id="259" r:id="rId7"/>
    <p:sldId id="268" r:id="rId8"/>
    <p:sldId id="261" r:id="rId9"/>
    <p:sldId id="262" r:id="rId10"/>
    <p:sldId id="270" r:id="rId11"/>
    <p:sldId id="263" r:id="rId12"/>
    <p:sldId id="264" r:id="rId13"/>
    <p:sldId id="266" r:id="rId14"/>
    <p:sldId id="272" r:id="rId15"/>
    <p:sldId id="273" r:id="rId16"/>
    <p:sldId id="260" r:id="rId17"/>
    <p:sldId id="267" r:id="rId18"/>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44F605-2AB1-4A7C-9B47-BB008D198898}" type="datetimeFigureOut">
              <a:rPr lang="en-GB" smtClean="0"/>
              <a:t>01/06/2015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320747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44F605-2AB1-4A7C-9B47-BB008D198898}" type="datetimeFigureOut">
              <a:rPr lang="en-GB" smtClean="0"/>
              <a:t>01/06/2015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406215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44F605-2AB1-4A7C-9B47-BB008D198898}" type="datetimeFigureOut">
              <a:rPr lang="en-GB" smtClean="0"/>
              <a:t>01/06/2015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150253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44F605-2AB1-4A7C-9B47-BB008D198898}" type="datetimeFigureOut">
              <a:rPr lang="en-GB" smtClean="0"/>
              <a:t>01/06/2015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105170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4F605-2AB1-4A7C-9B47-BB008D198898}" type="datetimeFigureOut">
              <a:rPr lang="en-GB" smtClean="0"/>
              <a:t>01/06/2015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22539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44F605-2AB1-4A7C-9B47-BB008D198898}" type="datetimeFigureOut">
              <a:rPr lang="en-GB" smtClean="0"/>
              <a:t>01/06/2015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13076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44F605-2AB1-4A7C-9B47-BB008D198898}" type="datetimeFigureOut">
              <a:rPr lang="en-GB" smtClean="0"/>
              <a:t>01/06/2015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55411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44F605-2AB1-4A7C-9B47-BB008D198898}" type="datetimeFigureOut">
              <a:rPr lang="en-GB" smtClean="0"/>
              <a:t>01/06/2015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403550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4F605-2AB1-4A7C-9B47-BB008D198898}" type="datetimeFigureOut">
              <a:rPr lang="en-GB" smtClean="0"/>
              <a:t>01/06/2015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158079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4F605-2AB1-4A7C-9B47-BB008D198898}" type="datetimeFigureOut">
              <a:rPr lang="en-GB" smtClean="0"/>
              <a:t>01/06/2015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216896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4F605-2AB1-4A7C-9B47-BB008D198898}" type="datetimeFigureOut">
              <a:rPr lang="en-GB" smtClean="0"/>
              <a:t>01/06/2015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0FEFC-49B4-4DC3-A9BE-6D076D555971}" type="slidenum">
              <a:rPr lang="en-GB" smtClean="0"/>
              <a:t>‹#›</a:t>
            </a:fld>
            <a:endParaRPr lang="en-GB"/>
          </a:p>
        </p:txBody>
      </p:sp>
    </p:spTree>
    <p:extLst>
      <p:ext uri="{BB962C8B-B14F-4D97-AF65-F5344CB8AC3E}">
        <p14:creationId xmlns:p14="http://schemas.microsoft.com/office/powerpoint/2010/main" val="228004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4F605-2AB1-4A7C-9B47-BB008D198898}" type="datetimeFigureOut">
              <a:rPr lang="en-GB" smtClean="0"/>
              <a:t>01/06/2015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0FEFC-49B4-4DC3-A9BE-6D076D555971}" type="slidenum">
              <a:rPr lang="en-GB" smtClean="0"/>
              <a:t>‹#›</a:t>
            </a:fld>
            <a:endParaRPr lang="en-GB"/>
          </a:p>
        </p:txBody>
      </p:sp>
    </p:spTree>
    <p:extLst>
      <p:ext uri="{BB962C8B-B14F-4D97-AF65-F5344CB8AC3E}">
        <p14:creationId xmlns:p14="http://schemas.microsoft.com/office/powerpoint/2010/main" val="66477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google.co.uk/url?sa=i&amp;rct=j&amp;q=druid+sacrifice+ritual&amp;source=images&amp;cd=&amp;cad=rja&amp;uact=8&amp;ved=0CAcQjRw&amp;url=http://www.bilderberg.org/sacrific.htm&amp;ei=_kQ-Vf-qAYLUas7egJAO&amp;bvm=bv.91665533,d.d2s&amp;psig=AFQjCNFI_0wAvm-V53K2wau-qTwPIaxmzw&amp;ust=1430230637968508" TargetMode="External"/><Relationship Id="rId7" Type="http://schemas.openxmlformats.org/officeDocument/2006/relationships/hyperlink" Target="http://www.google.co.uk/url?sa=i&amp;rct=j&amp;q=roman+gods&amp;source=images&amp;cd=&amp;ved=0CAcQjRw&amp;url=https://www.pinterest.com/monicavdbrink/roman-gods-and-goddesses/&amp;ei=qkU-VY3LG4ytUYb-gMgG&amp;bvm=bv.91665533,d.d2s&amp;psig=AFQjCNFI92gkLybN0Yip-qM4wW4VeFyB2Q&amp;ust=1430230797989910"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oogle.co.uk/url?sa=i&amp;rct=j&amp;q=slaves+in+roman+times&amp;source=images&amp;cd=&amp;cad=rja&amp;uact=8&amp;ved=0CAcQjRw&amp;url=http://www.the-romans.co.uk/slavery.htm&amp;ei=QEU-VfavIs_natPkgeAF&amp;bvm=bv.91665533,d.d2s&amp;psig=AFQjCNEAMEpXbdqyFs4GEQDucffdfM91nQ&amp;ust=1430230708162615" TargetMode="External"/><Relationship Id="rId10" Type="http://schemas.openxmlformats.org/officeDocument/2006/relationships/image" Target="../media/image1.jpeg"/><Relationship Id="rId4" Type="http://schemas.openxmlformats.org/officeDocument/2006/relationships/image" Target="../media/image19.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url?sa=i&amp;rct=j&amp;q=celtic+houses&amp;source=images&amp;cd=&amp;cad=rja&amp;uact=8&amp;ved=0CAcQjRw&amp;url=http://alancaster149.hubpages.com/hub/LIFE-ON-THE-FRINGE-4-High-Crosses-to-Hwicce&amp;ei=JgQ-Vf6zGMLhaPa3gdgP&amp;bvm=bv.91665533,d.d2s&amp;psig=AFQjCNFGpdHpIs7TRALeRW5UPvaBsVGz2Q&amp;ust=1430213949166568"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rseland.suffolk.sch.uk/Hysterical%20History/Romans/Roman%20Villa.doc"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celtic+houses&amp;source=images&amp;cd=&amp;cad=rja&amp;uact=8&amp;ved=0CAcQjRw&amp;url=http://www.timetrips.co.uk/roman%20towns%20celts.htm&amp;ei=EgQ-VdLvD8_6aMf4gJgJ&amp;bvm=bv.91665533,d.d2s&amp;psig=AFQjCNFGpdHpIs7TRALeRW5UPvaBsVGz2Q&amp;ust=1430213949166568" TargetMode="External"/><Relationship Id="rId5" Type="http://schemas.openxmlformats.org/officeDocument/2006/relationships/image" Target="../media/image3.jpeg"/><Relationship Id="rId10" Type="http://schemas.openxmlformats.org/officeDocument/2006/relationships/image" Target="../media/image1.jpeg"/><Relationship Id="rId4" Type="http://schemas.openxmlformats.org/officeDocument/2006/relationships/hyperlink" Target="http://www.google.co.uk/url?sa=i&amp;rct=j&amp;q=roman+villa&amp;source=images&amp;cd=&amp;cad=rja&amp;uact=8&amp;ved=0CAcQjRw&amp;url=http://en.wikipedia.org/wiki/Littlecote_Roman_Villa&amp;ei=kgM-VYPKCcOVaqj6gbAP&amp;bvm=bv.91665533,d.d2s&amp;psig=AFQjCNHmJ8xkoOOmDnZVmW8iZ5YtWUoJjw&amp;ust=1430213632816165"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celtic+houses&amp;source=images&amp;cd=&amp;cad=rja&amp;uact=8&amp;ved=0CAcQjRw&amp;url=http://alancaster149.hubpages.com/hub/LIFE-ON-THE-FRINGE-4-High-Crosses-to-Hwicce&amp;ei=JgQ-Vf6zGMLhaPa3gdgP&amp;bvm=bv.91665533,d.d2s&amp;psig=AFQjCNFGpdHpIs7TRALeRW5UPvaBsVGz2Q&amp;ust=1430213949166568"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rseland.suffolk.sch.uk/Hysterical%20History/Romans/Roman%20Villa.doc"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celtic+houses&amp;source=images&amp;cd=&amp;cad=rja&amp;uact=8&amp;ved=0CAcQjRw&amp;url=http://www.timetrips.co.uk/roman%20towns%20celts.htm&amp;ei=EgQ-VdLvD8_6aMf4gJgJ&amp;bvm=bv.91665533,d.d2s&amp;psig=AFQjCNFGpdHpIs7TRALeRW5UPvaBsVGz2Q&amp;ust=1430213949166568" TargetMode="External"/><Relationship Id="rId5" Type="http://schemas.openxmlformats.org/officeDocument/2006/relationships/image" Target="../media/image3.jpeg"/><Relationship Id="rId10" Type="http://schemas.openxmlformats.org/officeDocument/2006/relationships/image" Target="../media/image1.jpeg"/><Relationship Id="rId4" Type="http://schemas.openxmlformats.org/officeDocument/2006/relationships/hyperlink" Target="http://www.google.co.uk/url?sa=i&amp;rct=j&amp;q=roman+villa&amp;source=images&amp;cd=&amp;cad=rja&amp;uact=8&amp;ved=0CAcQjRw&amp;url=http://en.wikipedia.org/wiki/Littlecote_Roman_Villa&amp;ei=kgM-VYPKCcOVaqj6gbAP&amp;bvm=bv.91665533,d.d2s&amp;psig=AFQjCNHmJ8xkoOOmDnZVmW8iZ5YtWUoJjw&amp;ust=1430213632816165" TargetMode="Externa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reconstruction+of+celtic+house+in+britain&amp;source=images&amp;cd=&amp;cad=rja&amp;uact=8&amp;ved=0CAcQjRw&amp;url=http://www.schoolsprehistory.co.uk/tag/iron-age/page/2/&amp;ei=APY0Vav7GYKv7Ab35IDABg&amp;bvm=bv.91071109,d.ZGU&amp;psig=AFQjCNGU2MxgG9uXp8_EduyiUtnswEvmUg&amp;ust=1429620487919037" TargetMode="External"/><Relationship Id="rId13" Type="http://schemas.openxmlformats.org/officeDocument/2006/relationships/image" Target="../media/image11.jpeg"/><Relationship Id="rId18" Type="http://schemas.openxmlformats.org/officeDocument/2006/relationships/hyperlink" Target="http://www.google.co.uk/url?sa=i&amp;rct=j&amp;q=roofs+of+celtic+homes&amp;source=images&amp;cd=&amp;cad=rja&amp;uact=8&amp;ved=0CAcQjRw&amp;url=http://en.wikipedia.org/wiki/Roundhouse_(dwelling)&amp;ei=HzA-VeDpIYqvafL8gfAG&amp;bvm=bv.91665533,d.d2s&amp;psig=AFQjCNHk1QafwtoiseXhjnfdotFVQ5SyZQ&amp;ust=1430225266431339" TargetMode="External"/><Relationship Id="rId26" Type="http://schemas.openxmlformats.org/officeDocument/2006/relationships/image" Target="../media/image1.jpeg"/><Relationship Id="rId3" Type="http://schemas.openxmlformats.org/officeDocument/2006/relationships/image" Target="../media/image6.jpeg"/><Relationship Id="rId21" Type="http://schemas.openxmlformats.org/officeDocument/2006/relationships/image" Target="../media/image15.jpeg"/><Relationship Id="rId7" Type="http://schemas.openxmlformats.org/officeDocument/2006/relationships/image" Target="../media/image8.jpeg"/><Relationship Id="rId12" Type="http://schemas.openxmlformats.org/officeDocument/2006/relationships/hyperlink" Target="http://www.google.co.uk/url?sa=i&amp;rct=j&amp;q=celtic+armour&amp;source=images&amp;cd=&amp;cad=rja&amp;uact=8&amp;ved=0CAcQjRw&amp;url=http://www.maskworld.com/english/products/costumes/armour--280/full-armor--2800/elf-leather-cuirass-brown--10746111&amp;ei=bRAxVfuYKJHKaNHSgaAH&amp;bvm=bv.91071109,d.d2s&amp;psig=AFQjCNGCzxIkUAYBh_qPaGhUldX77cCKCQ&amp;ust=1429365142834153" TargetMode="External"/><Relationship Id="rId17" Type="http://schemas.openxmlformats.org/officeDocument/2006/relationships/image" Target="../media/image13.jpeg"/><Relationship Id="rId25" Type="http://schemas.openxmlformats.org/officeDocument/2006/relationships/image" Target="../media/image17.jpeg"/><Relationship Id="rId2" Type="http://schemas.openxmlformats.org/officeDocument/2006/relationships/hyperlink" Target="http://www.google.co.uk/url?sa=i&amp;rct=j&amp;q=ancient+celtic+earing+jewellery&amp;source=images&amp;cd=&amp;cad=rja&amp;uact=8&amp;ved=0CAcQjRw&amp;url=http://www.ebay.co.uk/sch/Celtic-/34065/i.html?Type=Earrings&amp;ei=Bvk0Va7EDeTC7gaumoHADQ&amp;bvm=bv.91071109,d.ZGU&amp;psig=AFQjCNEAlQIZQshHqot8EoVdNG-T2Ui_uw&amp;ust=1429621295766367" TargetMode="External"/><Relationship Id="rId16" Type="http://schemas.openxmlformats.org/officeDocument/2006/relationships/hyperlink" Target="http://www.google.co.uk/url?sa=i&amp;rct=j&amp;q=roman+clothing+&amp;source=images&amp;cd=&amp;cad=rja&amp;uact=8&amp;ved=0CAcQjRw&amp;url=https://www.pinterest.com/wendymaggie/roman/&amp;ei=6AQxVeX_L4bTaNqxgMgL&amp;bvm=bv.91071109,d.d2s&amp;psig=AFQjCNE_zBY2IZNhfhXkRFNf-4Wbq3Mlgw&amp;ust=1429362203455969" TargetMode="External"/><Relationship Id="rId20" Type="http://schemas.openxmlformats.org/officeDocument/2006/relationships/hyperlink" Target="http://www.google.co.uk/url?sa=i&amp;rct=j&amp;q=roofs+of+roman+homes&amp;source=images&amp;cd=&amp;cad=rja&amp;uact=8&amp;ved=0CAcQjRw&amp;url=http://galleryhip.com/spanish-roof-tiles.html&amp;ei=tzA-VaueApXgapmIgaAM&amp;bvm=bv.91665533,d.d2s&amp;psig=AFQjCNHAFPgl5HBjB-KbCIybtzpb9kH4ig&amp;ust=1430225431342779"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reconstruction+of+roman+house+in+britain&amp;source=images&amp;cd=&amp;cad=rja&amp;uact=8&amp;ved=0CAcQjRw&amp;url=http://www.turbosquid.com/3d-models/3d-max-roman-villa-rustica/607135&amp;ei=NvU0VYL5NITD7gbK4oHYCg&amp;bvm=bv.91071109,d.ZGU&amp;psig=AFQjCNGAd9eJLX7OayBjqBi4nctRgTl-eQ&amp;ust=1429620381691043" TargetMode="External"/><Relationship Id="rId11" Type="http://schemas.openxmlformats.org/officeDocument/2006/relationships/image" Target="../media/image10.jpeg"/><Relationship Id="rId24" Type="http://schemas.openxmlformats.org/officeDocument/2006/relationships/hyperlink" Target="http://www.google.co.uk/url?sa=i&amp;rct=j&amp;q=celtic+round+shields&amp;source=images&amp;cd=&amp;cad=rja&amp;uact=8&amp;ved=0CAcQjRw&amp;url=https://www.pinterest.com/explore/viking-shield/&amp;ei=5DU-VeSELcHpaMrVgPgG&amp;bvm=bv.91665533,d.d2s&amp;psig=AFQjCNFXjU0gIVN38kRmX2uI9T0YjYJrjQ&amp;ust=1430226751490512" TargetMode="External"/><Relationship Id="rId5" Type="http://schemas.openxmlformats.org/officeDocument/2006/relationships/image" Target="../media/image7.jpeg"/><Relationship Id="rId15" Type="http://schemas.openxmlformats.org/officeDocument/2006/relationships/image" Target="../media/image12.jpeg"/><Relationship Id="rId23" Type="http://schemas.openxmlformats.org/officeDocument/2006/relationships/image" Target="../media/image16.jpeg"/><Relationship Id="rId10" Type="http://schemas.openxmlformats.org/officeDocument/2006/relationships/hyperlink" Target="http://www.google.co.uk/url?sa=i&amp;rct=j&amp;q=roman+armour&amp;source=images&amp;cd=&amp;cad=rja&amp;uact=8&amp;ved=0CAcQjRw&amp;url=http://www.brianbero.com/centurionarmour.html&amp;ei=TRAxVa_oMcjhaOqIgbgM&amp;bvm=bv.91071109,d.d2s&amp;psig=AFQjCNHPsrfaRvTGtHBZh837GfDMq8tYdA&amp;ust=1429365191518200" TargetMode="External"/><Relationship Id="rId19" Type="http://schemas.openxmlformats.org/officeDocument/2006/relationships/image" Target="../media/image14.jpeg"/><Relationship Id="rId4" Type="http://schemas.openxmlformats.org/officeDocument/2006/relationships/hyperlink" Target="http://www.google.co.uk/url?sa=i&amp;rct=j&amp;q=roman+jewellery&amp;source=images&amp;cd=&amp;cad=rja&amp;uact=8&amp;ved=0CAcQjRw&amp;url=https://www.pinterest.com/moonraker77/ancient-jewelry/&amp;ei=LPg0VbvkBqLB7Ab574DgDQ&amp;bvm=bv.91071109,d.ZGU&amp;psig=AFQjCNG3iGkLUrXKuQ8UcKhoNMAwyaS7QQ&amp;ust=1429621089140774" TargetMode="External"/><Relationship Id="rId9" Type="http://schemas.openxmlformats.org/officeDocument/2006/relationships/image" Target="../media/image9.jpeg"/><Relationship Id="rId14" Type="http://schemas.openxmlformats.org/officeDocument/2006/relationships/hyperlink" Target="http://www.google.co.uk/url?sa=i&amp;rct=j&amp;q=celtic+farmers&amp;source=images&amp;cd=&amp;ved=0CAcQjRw&amp;url=http://www.celticquill.com/index.php/celtic-ireland/celtic-society&amp;ei=jhYxVdT-G4jOaKSpgegP&amp;bvm=bv.91071109,d.d2s&amp;psig=AFQjCNFQlKkMm0W3fvlgrAQ3lC9sXF3Lhg&amp;ust=1429366794103427" TargetMode="External"/><Relationship Id="rId22" Type="http://schemas.openxmlformats.org/officeDocument/2006/relationships/hyperlink" Target="http://www.google.co.uk/url?sa=i&amp;rct=j&amp;q=roman+shields&amp;source=images&amp;cd=&amp;cad=rja&amp;uact=8&amp;ved=0CAcQjRw&amp;url=http://funkymonkeyprops.com/page44.htm&amp;ei=yhExVcCjKMHpasXjgPgF&amp;bvm=bv.91071109,d.d2s&amp;psig=AFQjCNEuWN4mA3lhHISVoj-Vdcz8hv2Ekw&amp;ust=142936556350277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628800"/>
            <a:ext cx="6696744" cy="1656184"/>
          </a:xfrm>
          <a:solidFill>
            <a:srgbClr val="00B0F0"/>
          </a:solidFill>
        </p:spPr>
        <p:txBody>
          <a:bodyPr>
            <a:noAutofit/>
          </a:bodyPr>
          <a:lstStyle/>
          <a:p>
            <a:r>
              <a:rPr lang="en-GB" sz="3200" dirty="0" smtClean="0"/>
              <a:t>Comparing and contrasting Celtic and Roman homes and items from their daily lives</a:t>
            </a:r>
            <a:endParaRPr lang="en-GB" sz="3200" dirty="0"/>
          </a:p>
        </p:txBody>
      </p:sp>
      <p:pic>
        <p:nvPicPr>
          <p:cNvPr id="4" name="Picture 3"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093296"/>
            <a:ext cx="1172210" cy="28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lisburysd.us/brinson/wp-content/uploads/2014/05/Lat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19197"/>
            <a:ext cx="2999996" cy="2002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ilderberg.org/druid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281" y="670058"/>
            <a:ext cx="2303441" cy="30546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he-romans.co.uk/g5/29.banquet_smal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819197"/>
            <a:ext cx="30480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236x/52/a5/5a/52a55a0f506c301f540e28cccda12bf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924944"/>
            <a:ext cx="22479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eltic go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3645024"/>
            <a:ext cx="2019300" cy="2257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7518" y="116632"/>
            <a:ext cx="5690170" cy="461665"/>
          </a:xfrm>
          <a:prstGeom prst="rect">
            <a:avLst/>
          </a:prstGeom>
          <a:solidFill>
            <a:srgbClr val="FFFF00"/>
          </a:solidFill>
        </p:spPr>
        <p:txBody>
          <a:bodyPr wrap="square" rtlCol="0">
            <a:spAutoFit/>
          </a:bodyPr>
          <a:lstStyle/>
          <a:p>
            <a:r>
              <a:rPr lang="en-GB" sz="2400" dirty="0" smtClean="0"/>
              <a:t>What do you think these are pictures of?</a:t>
            </a:r>
            <a:endParaRPr lang="en-GB" sz="2400" dirty="0"/>
          </a:p>
        </p:txBody>
      </p:sp>
      <p:sp>
        <p:nvSpPr>
          <p:cNvPr id="6" name="TextBox 5"/>
          <p:cNvSpPr txBox="1"/>
          <p:nvPr/>
        </p:nvSpPr>
        <p:spPr>
          <a:xfrm>
            <a:off x="1403648" y="6309320"/>
            <a:ext cx="6264696" cy="369332"/>
          </a:xfrm>
          <a:prstGeom prst="rect">
            <a:avLst/>
          </a:prstGeom>
          <a:solidFill>
            <a:srgbClr val="92D050"/>
          </a:solidFill>
        </p:spPr>
        <p:txBody>
          <a:bodyPr wrap="square" rtlCol="0">
            <a:spAutoFit/>
          </a:bodyPr>
          <a:lstStyle/>
          <a:p>
            <a:r>
              <a:rPr lang="en-GB" dirty="0" smtClean="0"/>
              <a:t>I think this is a picture of ................ </a:t>
            </a:r>
            <a:r>
              <a:rPr lang="en-GB" dirty="0"/>
              <a:t>b</a:t>
            </a:r>
            <a:r>
              <a:rPr lang="en-GB" dirty="0" smtClean="0"/>
              <a:t>ecause..................................</a:t>
            </a:r>
            <a:endParaRPr lang="en-GB" dirty="0"/>
          </a:p>
        </p:txBody>
      </p:sp>
      <p:pic>
        <p:nvPicPr>
          <p:cNvPr id="9" name="Picture 8" descr="C:\Users\lfrench.LA.001\AppData\Local\Microsoft\Windows\Temporary Internet Files\Content.IE5\LGJX3C63\EU_European_Fund_Intergration_Supported by_MoL_Lock-up_FA.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203" y="6315611"/>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80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ular Callout 35"/>
          <p:cNvSpPr/>
          <p:nvPr/>
        </p:nvSpPr>
        <p:spPr>
          <a:xfrm>
            <a:off x="4788024" y="5366829"/>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ular Callout 36"/>
          <p:cNvSpPr/>
          <p:nvPr/>
        </p:nvSpPr>
        <p:spPr>
          <a:xfrm>
            <a:off x="7218561" y="1614989"/>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8416" y="116632"/>
            <a:ext cx="8229600" cy="764704"/>
          </a:xfrm>
          <a:solidFill>
            <a:srgbClr val="FFFF00"/>
          </a:solidFill>
        </p:spPr>
        <p:txBody>
          <a:bodyPr>
            <a:noAutofit/>
          </a:bodyPr>
          <a:lstStyle/>
          <a:p>
            <a:r>
              <a:rPr lang="en-GB" sz="3200" dirty="0" smtClean="0"/>
              <a:t>What the Celts and Romans did and thought</a:t>
            </a:r>
            <a:endParaRPr lang="en-GB" sz="3200" dirty="0"/>
          </a:p>
        </p:txBody>
      </p:sp>
      <p:sp>
        <p:nvSpPr>
          <p:cNvPr id="33" name="TextBox 32"/>
          <p:cNvSpPr txBox="1"/>
          <p:nvPr/>
        </p:nvSpPr>
        <p:spPr>
          <a:xfrm>
            <a:off x="7316706" y="1602408"/>
            <a:ext cx="1619672" cy="1200329"/>
          </a:xfrm>
          <a:prstGeom prst="rect">
            <a:avLst/>
          </a:prstGeom>
          <a:noFill/>
        </p:spPr>
        <p:txBody>
          <a:bodyPr wrap="square" rtlCol="0">
            <a:spAutoFit/>
          </a:bodyPr>
          <a:lstStyle/>
          <a:p>
            <a:r>
              <a:rPr lang="en-GB" dirty="0" smtClean="0"/>
              <a:t>We speak Latin and we will try to our enemies Latin.</a:t>
            </a:r>
            <a:endParaRPr lang="en-GB" dirty="0"/>
          </a:p>
        </p:txBody>
      </p:sp>
      <p:sp>
        <p:nvSpPr>
          <p:cNvPr id="4" name="Rounded Rectangular Callout 3"/>
          <p:cNvSpPr/>
          <p:nvPr/>
        </p:nvSpPr>
        <p:spPr>
          <a:xfrm>
            <a:off x="323528" y="1844824"/>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2514837" y="3176972"/>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14"/>
          <p:cNvSpPr/>
          <p:nvPr/>
        </p:nvSpPr>
        <p:spPr>
          <a:xfrm>
            <a:off x="2805827" y="1602408"/>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ular Callout 15"/>
          <p:cNvSpPr/>
          <p:nvPr/>
        </p:nvSpPr>
        <p:spPr>
          <a:xfrm>
            <a:off x="5076056" y="1452005"/>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ular Callout 16"/>
          <p:cNvSpPr/>
          <p:nvPr/>
        </p:nvSpPr>
        <p:spPr>
          <a:xfrm>
            <a:off x="7236296" y="3320988"/>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ular Callout 17"/>
          <p:cNvSpPr/>
          <p:nvPr/>
        </p:nvSpPr>
        <p:spPr>
          <a:xfrm>
            <a:off x="4990243" y="3465004"/>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ular Callout 18"/>
          <p:cNvSpPr/>
          <p:nvPr/>
        </p:nvSpPr>
        <p:spPr>
          <a:xfrm>
            <a:off x="2832462" y="4760905"/>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ular Callout 19"/>
          <p:cNvSpPr/>
          <p:nvPr/>
        </p:nvSpPr>
        <p:spPr>
          <a:xfrm>
            <a:off x="395536" y="3789040"/>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967845" y="1752811"/>
            <a:ext cx="1476164" cy="923330"/>
          </a:xfrm>
          <a:prstGeom prst="rect">
            <a:avLst/>
          </a:prstGeom>
          <a:noFill/>
        </p:spPr>
        <p:txBody>
          <a:bodyPr wrap="square" rtlCol="0">
            <a:spAutoFit/>
          </a:bodyPr>
          <a:lstStyle/>
          <a:p>
            <a:r>
              <a:rPr lang="en-GB" dirty="0" smtClean="0"/>
              <a:t>We are ruled by kings and queens.</a:t>
            </a:r>
            <a:endParaRPr lang="en-GB" dirty="0"/>
          </a:p>
        </p:txBody>
      </p:sp>
      <p:sp>
        <p:nvSpPr>
          <p:cNvPr id="22" name="TextBox 21"/>
          <p:cNvSpPr txBox="1"/>
          <p:nvPr/>
        </p:nvSpPr>
        <p:spPr>
          <a:xfrm>
            <a:off x="3059832" y="5013176"/>
            <a:ext cx="1422158" cy="923330"/>
          </a:xfrm>
          <a:prstGeom prst="rect">
            <a:avLst/>
          </a:prstGeom>
          <a:noFill/>
        </p:spPr>
        <p:txBody>
          <a:bodyPr wrap="square" rtlCol="0">
            <a:spAutoFit/>
          </a:bodyPr>
          <a:lstStyle/>
          <a:p>
            <a:r>
              <a:rPr lang="en-GB" dirty="0" smtClean="0"/>
              <a:t>We are ruled by the Emperor.</a:t>
            </a:r>
            <a:endParaRPr lang="en-GB" dirty="0"/>
          </a:p>
        </p:txBody>
      </p:sp>
      <p:sp>
        <p:nvSpPr>
          <p:cNvPr id="23" name="TextBox 22"/>
          <p:cNvSpPr txBox="1"/>
          <p:nvPr/>
        </p:nvSpPr>
        <p:spPr>
          <a:xfrm>
            <a:off x="5292080" y="1602408"/>
            <a:ext cx="1368152" cy="923330"/>
          </a:xfrm>
          <a:prstGeom prst="rect">
            <a:avLst/>
          </a:prstGeom>
          <a:noFill/>
        </p:spPr>
        <p:txBody>
          <a:bodyPr wrap="square" rtlCol="0">
            <a:spAutoFit/>
          </a:bodyPr>
          <a:lstStyle/>
          <a:p>
            <a:r>
              <a:rPr lang="en-GB" dirty="0" smtClean="0"/>
              <a:t>We don’t have any slaves.</a:t>
            </a:r>
            <a:endParaRPr lang="en-GB" dirty="0"/>
          </a:p>
        </p:txBody>
      </p:sp>
      <p:sp>
        <p:nvSpPr>
          <p:cNvPr id="24" name="TextBox 23"/>
          <p:cNvSpPr txBox="1"/>
          <p:nvPr/>
        </p:nvSpPr>
        <p:spPr>
          <a:xfrm>
            <a:off x="5098255" y="3615407"/>
            <a:ext cx="1584176" cy="923330"/>
          </a:xfrm>
          <a:prstGeom prst="rect">
            <a:avLst/>
          </a:prstGeom>
          <a:noFill/>
        </p:spPr>
        <p:txBody>
          <a:bodyPr wrap="square" rtlCol="0">
            <a:spAutoFit/>
          </a:bodyPr>
          <a:lstStyle/>
          <a:p>
            <a:r>
              <a:rPr lang="en-GB" dirty="0" smtClean="0"/>
              <a:t>We need slaves to work in our homes.</a:t>
            </a:r>
            <a:endParaRPr lang="en-GB" dirty="0"/>
          </a:p>
        </p:txBody>
      </p:sp>
      <p:sp>
        <p:nvSpPr>
          <p:cNvPr id="25" name="TextBox 24"/>
          <p:cNvSpPr txBox="1"/>
          <p:nvPr/>
        </p:nvSpPr>
        <p:spPr>
          <a:xfrm>
            <a:off x="395536" y="1870628"/>
            <a:ext cx="1728192" cy="1200329"/>
          </a:xfrm>
          <a:prstGeom prst="rect">
            <a:avLst/>
          </a:prstGeom>
          <a:noFill/>
        </p:spPr>
        <p:txBody>
          <a:bodyPr wrap="square" rtlCol="0">
            <a:spAutoFit/>
          </a:bodyPr>
          <a:lstStyle/>
          <a:p>
            <a:r>
              <a:rPr lang="en-GB" dirty="0" smtClean="0"/>
              <a:t>We prefer to live in the countryside in small villages.</a:t>
            </a:r>
            <a:endParaRPr lang="en-GB" dirty="0"/>
          </a:p>
        </p:txBody>
      </p:sp>
      <p:sp>
        <p:nvSpPr>
          <p:cNvPr id="26" name="TextBox 25"/>
          <p:cNvSpPr txBox="1"/>
          <p:nvPr/>
        </p:nvSpPr>
        <p:spPr>
          <a:xfrm>
            <a:off x="7452320" y="3465004"/>
            <a:ext cx="1440160" cy="646331"/>
          </a:xfrm>
          <a:prstGeom prst="rect">
            <a:avLst/>
          </a:prstGeom>
          <a:noFill/>
        </p:spPr>
        <p:txBody>
          <a:bodyPr wrap="square" rtlCol="0">
            <a:spAutoFit/>
          </a:bodyPr>
          <a:lstStyle/>
          <a:p>
            <a:r>
              <a:rPr lang="en-GB" dirty="0" smtClean="0"/>
              <a:t>We prefer to live in towns.</a:t>
            </a:r>
            <a:endParaRPr lang="en-GB" dirty="0"/>
          </a:p>
        </p:txBody>
      </p:sp>
      <p:sp>
        <p:nvSpPr>
          <p:cNvPr id="27" name="TextBox 26"/>
          <p:cNvSpPr txBox="1"/>
          <p:nvPr/>
        </p:nvSpPr>
        <p:spPr>
          <a:xfrm>
            <a:off x="2522724" y="3200779"/>
            <a:ext cx="1792313" cy="1200329"/>
          </a:xfrm>
          <a:prstGeom prst="rect">
            <a:avLst/>
          </a:prstGeom>
          <a:noFill/>
        </p:spPr>
        <p:txBody>
          <a:bodyPr wrap="square" rtlCol="0">
            <a:spAutoFit/>
          </a:bodyPr>
          <a:lstStyle/>
          <a:p>
            <a:r>
              <a:rPr lang="en-GB" dirty="0" smtClean="0"/>
              <a:t>We believe in spirits that live in trees, mountains and lakes.</a:t>
            </a:r>
            <a:endParaRPr lang="en-GB" dirty="0"/>
          </a:p>
        </p:txBody>
      </p:sp>
      <p:sp>
        <p:nvSpPr>
          <p:cNvPr id="28" name="TextBox 27"/>
          <p:cNvSpPr txBox="1"/>
          <p:nvPr/>
        </p:nvSpPr>
        <p:spPr>
          <a:xfrm>
            <a:off x="539552" y="3933056"/>
            <a:ext cx="1512168" cy="923330"/>
          </a:xfrm>
          <a:prstGeom prst="rect">
            <a:avLst/>
          </a:prstGeom>
          <a:noFill/>
        </p:spPr>
        <p:txBody>
          <a:bodyPr wrap="square" rtlCol="0">
            <a:spAutoFit/>
          </a:bodyPr>
          <a:lstStyle/>
          <a:p>
            <a:r>
              <a:rPr lang="en-GB" dirty="0" smtClean="0"/>
              <a:t>We believe in gods that look like people.</a:t>
            </a:r>
            <a:endParaRPr lang="en-GB" dirty="0"/>
          </a:p>
        </p:txBody>
      </p:sp>
      <p:sp>
        <p:nvSpPr>
          <p:cNvPr id="29" name="Rounded Rectangular Callout 28"/>
          <p:cNvSpPr/>
          <p:nvPr/>
        </p:nvSpPr>
        <p:spPr>
          <a:xfrm>
            <a:off x="6925573" y="5186809"/>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ular Callout 29"/>
          <p:cNvSpPr/>
          <p:nvPr/>
        </p:nvSpPr>
        <p:spPr>
          <a:xfrm>
            <a:off x="722524" y="5373216"/>
            <a:ext cx="1800200" cy="12241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71600" y="5517232"/>
            <a:ext cx="1368152" cy="923330"/>
          </a:xfrm>
          <a:prstGeom prst="rect">
            <a:avLst/>
          </a:prstGeom>
          <a:noFill/>
        </p:spPr>
        <p:txBody>
          <a:bodyPr wrap="square" rtlCol="0">
            <a:spAutoFit/>
          </a:bodyPr>
          <a:lstStyle/>
          <a:p>
            <a:r>
              <a:rPr lang="en-GB" dirty="0" smtClean="0"/>
              <a:t>We believe in sacrificing people.</a:t>
            </a:r>
            <a:endParaRPr lang="en-GB" dirty="0"/>
          </a:p>
        </p:txBody>
      </p:sp>
      <p:sp>
        <p:nvSpPr>
          <p:cNvPr id="32" name="TextBox 31"/>
          <p:cNvSpPr txBox="1"/>
          <p:nvPr/>
        </p:nvSpPr>
        <p:spPr>
          <a:xfrm>
            <a:off x="7069589" y="5198712"/>
            <a:ext cx="1512168" cy="1200329"/>
          </a:xfrm>
          <a:prstGeom prst="rect">
            <a:avLst/>
          </a:prstGeom>
          <a:noFill/>
        </p:spPr>
        <p:txBody>
          <a:bodyPr wrap="square" rtlCol="0">
            <a:spAutoFit/>
          </a:bodyPr>
          <a:lstStyle/>
          <a:p>
            <a:r>
              <a:rPr lang="en-GB" dirty="0" smtClean="0"/>
              <a:t>We don’t believe in people being sacrificed.</a:t>
            </a:r>
            <a:endParaRPr lang="en-GB" dirty="0"/>
          </a:p>
        </p:txBody>
      </p:sp>
      <p:sp>
        <p:nvSpPr>
          <p:cNvPr id="34" name="TextBox 33"/>
          <p:cNvSpPr txBox="1"/>
          <p:nvPr/>
        </p:nvSpPr>
        <p:spPr>
          <a:xfrm>
            <a:off x="4788024" y="5523619"/>
            <a:ext cx="1728192" cy="923330"/>
          </a:xfrm>
          <a:prstGeom prst="rect">
            <a:avLst/>
          </a:prstGeom>
          <a:noFill/>
        </p:spPr>
        <p:txBody>
          <a:bodyPr wrap="square" rtlCol="0">
            <a:spAutoFit/>
          </a:bodyPr>
          <a:lstStyle/>
          <a:p>
            <a:r>
              <a:rPr lang="en-GB" dirty="0" smtClean="0"/>
              <a:t>Most of us don’t understand Latin.</a:t>
            </a:r>
            <a:endParaRPr lang="en-GB" dirty="0"/>
          </a:p>
        </p:txBody>
      </p:sp>
      <p:sp>
        <p:nvSpPr>
          <p:cNvPr id="38" name="TextBox 37"/>
          <p:cNvSpPr txBox="1"/>
          <p:nvPr/>
        </p:nvSpPr>
        <p:spPr>
          <a:xfrm>
            <a:off x="971600" y="980728"/>
            <a:ext cx="7416824" cy="369332"/>
          </a:xfrm>
          <a:prstGeom prst="rect">
            <a:avLst/>
          </a:prstGeom>
          <a:solidFill>
            <a:srgbClr val="92D050"/>
          </a:solidFill>
        </p:spPr>
        <p:txBody>
          <a:bodyPr wrap="square" rtlCol="0">
            <a:spAutoFit/>
          </a:bodyPr>
          <a:lstStyle/>
          <a:p>
            <a:r>
              <a:rPr lang="en-GB" b="1" i="1" dirty="0" smtClean="0"/>
              <a:t>Sort the statements into what Celts thought and what Romans thought</a:t>
            </a:r>
            <a:endParaRPr lang="en-GB" b="1" i="1" dirty="0"/>
          </a:p>
        </p:txBody>
      </p:sp>
    </p:spTree>
    <p:extLst>
      <p:ext uri="{BB962C8B-B14F-4D97-AF65-F5344CB8AC3E}">
        <p14:creationId xmlns:p14="http://schemas.microsoft.com/office/powerpoint/2010/main" val="121501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a:solidFill>
            <a:srgbClr val="FFFF00"/>
          </a:solidFill>
        </p:spPr>
        <p:txBody>
          <a:bodyPr>
            <a:noAutofit/>
          </a:bodyPr>
          <a:lstStyle/>
          <a:p>
            <a:pPr algn="l"/>
            <a:r>
              <a:rPr lang="en-GB" sz="2000" dirty="0" smtClean="0"/>
              <a:t>Write one thing in each column.</a:t>
            </a:r>
            <a:br>
              <a:rPr lang="en-GB" sz="2000" dirty="0" smtClean="0"/>
            </a:br>
            <a:r>
              <a:rPr lang="en-GB" sz="2000" dirty="0" smtClean="0"/>
              <a:t>What the Celts and Romans did.</a:t>
            </a:r>
            <a:br>
              <a:rPr lang="en-GB" sz="2000" dirty="0" smtClean="0"/>
            </a:br>
            <a:r>
              <a:rPr lang="en-GB" sz="2000" dirty="0" smtClean="0"/>
              <a:t>What the Celts and Romans had.</a:t>
            </a:r>
            <a:br>
              <a:rPr lang="en-GB" sz="2000" dirty="0" smtClean="0"/>
            </a:br>
            <a:r>
              <a:rPr lang="en-GB" sz="2000" dirty="0" smtClean="0"/>
              <a:t>What the Celts and Romans thought.</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281820235"/>
              </p:ext>
            </p:extLst>
          </p:nvPr>
        </p:nvGraphicFramePr>
        <p:xfrm>
          <a:off x="1187624" y="1832383"/>
          <a:ext cx="6768751" cy="2108200"/>
        </p:xfrm>
        <a:graphic>
          <a:graphicData uri="http://schemas.openxmlformats.org/drawingml/2006/table">
            <a:tbl>
              <a:tblPr firstRow="1" bandRow="1">
                <a:tableStyleId>{5C22544A-7EE6-4342-B048-85BDC9FD1C3A}</a:tableStyleId>
              </a:tblPr>
              <a:tblGrid>
                <a:gridCol w="2232247"/>
                <a:gridCol w="2232248"/>
                <a:gridCol w="2304256"/>
              </a:tblGrid>
              <a:tr h="370840">
                <a:tc>
                  <a:txBody>
                    <a:bodyPr/>
                    <a:lstStyle/>
                    <a:p>
                      <a:r>
                        <a:rPr lang="en-GB" dirty="0" smtClean="0"/>
                        <a:t>did</a:t>
                      </a:r>
                      <a:endParaRPr lang="en-GB" dirty="0"/>
                    </a:p>
                  </a:txBody>
                  <a:tcPr>
                    <a:solidFill>
                      <a:schemeClr val="accent1">
                        <a:lumMod val="60000"/>
                        <a:lumOff val="40000"/>
                      </a:schemeClr>
                    </a:solidFill>
                  </a:tcPr>
                </a:tc>
                <a:tc>
                  <a:txBody>
                    <a:bodyPr/>
                    <a:lstStyle/>
                    <a:p>
                      <a:r>
                        <a:rPr lang="en-GB" dirty="0" smtClean="0"/>
                        <a:t>had </a:t>
                      </a:r>
                      <a:endParaRPr lang="en-GB" dirty="0"/>
                    </a:p>
                  </a:txBody>
                  <a:tcPr>
                    <a:solidFill>
                      <a:schemeClr val="accent1">
                        <a:lumMod val="60000"/>
                        <a:lumOff val="40000"/>
                      </a:schemeClr>
                    </a:solidFill>
                  </a:tcPr>
                </a:tc>
                <a:tc>
                  <a:txBody>
                    <a:bodyPr/>
                    <a:lstStyle/>
                    <a:p>
                      <a:r>
                        <a:rPr lang="en-GB" dirty="0" smtClean="0"/>
                        <a:t>thought</a:t>
                      </a:r>
                      <a:endParaRPr lang="en-GB" dirty="0"/>
                    </a:p>
                  </a:txBody>
                  <a:tcPr>
                    <a:solidFill>
                      <a:schemeClr val="accent1">
                        <a:lumMod val="60000"/>
                        <a:lumOff val="40000"/>
                      </a:schemeClr>
                    </a:solidFill>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35834860"/>
              </p:ext>
            </p:extLst>
          </p:nvPr>
        </p:nvGraphicFramePr>
        <p:xfrm>
          <a:off x="1187625" y="4509120"/>
          <a:ext cx="6768751" cy="2180208"/>
        </p:xfrm>
        <a:graphic>
          <a:graphicData uri="http://schemas.openxmlformats.org/drawingml/2006/table">
            <a:tbl>
              <a:tblPr firstRow="1" bandRow="1">
                <a:tableStyleId>{5C22544A-7EE6-4342-B048-85BDC9FD1C3A}</a:tableStyleId>
              </a:tblPr>
              <a:tblGrid>
                <a:gridCol w="2340371"/>
                <a:gridCol w="2172130"/>
                <a:gridCol w="2256250"/>
              </a:tblGrid>
              <a:tr h="442848">
                <a:tc>
                  <a:txBody>
                    <a:bodyPr/>
                    <a:lstStyle/>
                    <a:p>
                      <a:r>
                        <a:rPr lang="en-GB" dirty="0" smtClean="0"/>
                        <a:t>did</a:t>
                      </a:r>
                      <a:endParaRPr lang="en-GB" dirty="0"/>
                    </a:p>
                  </a:txBody>
                  <a:tcPr>
                    <a:solidFill>
                      <a:schemeClr val="accent1">
                        <a:lumMod val="60000"/>
                        <a:lumOff val="40000"/>
                      </a:schemeClr>
                    </a:solidFill>
                  </a:tcPr>
                </a:tc>
                <a:tc>
                  <a:txBody>
                    <a:bodyPr/>
                    <a:lstStyle/>
                    <a:p>
                      <a:r>
                        <a:rPr lang="en-GB" dirty="0" smtClean="0"/>
                        <a:t>had</a:t>
                      </a:r>
                      <a:endParaRPr lang="en-GB" dirty="0"/>
                    </a:p>
                  </a:txBody>
                  <a:tcPr>
                    <a:solidFill>
                      <a:schemeClr val="accent1">
                        <a:lumMod val="60000"/>
                        <a:lumOff val="40000"/>
                      </a:schemeClr>
                    </a:solidFill>
                  </a:tcPr>
                </a:tc>
                <a:tc>
                  <a:txBody>
                    <a:bodyPr/>
                    <a:lstStyle/>
                    <a:p>
                      <a:r>
                        <a:rPr lang="en-GB" dirty="0" smtClean="0"/>
                        <a:t>thought</a:t>
                      </a:r>
                      <a:endParaRPr lang="en-GB" dirty="0"/>
                    </a:p>
                  </a:txBody>
                  <a:tcPr>
                    <a:solidFill>
                      <a:schemeClr val="accent1">
                        <a:lumMod val="60000"/>
                        <a:lumOff val="40000"/>
                      </a:schemeClr>
                    </a:solidFill>
                  </a:tcPr>
                </a:tc>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6" name="TextBox 5"/>
          <p:cNvSpPr txBox="1"/>
          <p:nvPr/>
        </p:nvSpPr>
        <p:spPr>
          <a:xfrm>
            <a:off x="4010734" y="1356466"/>
            <a:ext cx="1296144" cy="461665"/>
          </a:xfrm>
          <a:prstGeom prst="rect">
            <a:avLst/>
          </a:prstGeom>
          <a:solidFill>
            <a:srgbClr val="FFC000"/>
          </a:solidFill>
        </p:spPr>
        <p:txBody>
          <a:bodyPr wrap="square" rtlCol="0">
            <a:spAutoFit/>
          </a:bodyPr>
          <a:lstStyle/>
          <a:p>
            <a:pPr algn="ctr"/>
            <a:r>
              <a:rPr lang="en-GB" sz="2400" dirty="0" smtClean="0"/>
              <a:t>Celts</a:t>
            </a:r>
            <a:endParaRPr lang="en-GB" sz="2400" dirty="0"/>
          </a:p>
        </p:txBody>
      </p:sp>
      <p:sp>
        <p:nvSpPr>
          <p:cNvPr id="7" name="TextBox 6"/>
          <p:cNvSpPr txBox="1"/>
          <p:nvPr/>
        </p:nvSpPr>
        <p:spPr>
          <a:xfrm>
            <a:off x="4010734" y="4005064"/>
            <a:ext cx="1512168" cy="461665"/>
          </a:xfrm>
          <a:prstGeom prst="rect">
            <a:avLst/>
          </a:prstGeom>
          <a:solidFill>
            <a:srgbClr val="FFC000"/>
          </a:solidFill>
        </p:spPr>
        <p:txBody>
          <a:bodyPr wrap="square" rtlCol="0">
            <a:spAutoFit/>
          </a:bodyPr>
          <a:lstStyle/>
          <a:p>
            <a:pPr algn="ctr"/>
            <a:r>
              <a:rPr lang="en-GB" sz="2400" dirty="0" smtClean="0"/>
              <a:t>Romans</a:t>
            </a:r>
            <a:endParaRPr lang="en-GB" sz="2400" dirty="0"/>
          </a:p>
        </p:txBody>
      </p:sp>
    </p:spTree>
    <p:extLst>
      <p:ext uri="{BB962C8B-B14F-4D97-AF65-F5344CB8AC3E}">
        <p14:creationId xmlns:p14="http://schemas.microsoft.com/office/powerpoint/2010/main" val="409850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18791" y="1412720"/>
            <a:ext cx="1656184" cy="5362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59794" y="1412720"/>
            <a:ext cx="1944216" cy="7043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552294" y="1546872"/>
            <a:ext cx="1819566"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8"/>
          <p:cNvSpPr>
            <a:spLocks noChangeArrowheads="1"/>
          </p:cNvSpPr>
          <p:nvPr/>
        </p:nvSpPr>
        <p:spPr bwMode="auto">
          <a:xfrm>
            <a:off x="827584" y="2175059"/>
            <a:ext cx="5123272" cy="4389453"/>
          </a:xfrm>
          <a:prstGeom prst="ellipse">
            <a:avLst/>
          </a:prstGeom>
          <a:solidFill>
            <a:srgbClr val="FFFFFF"/>
          </a:solidFill>
          <a:ln w="19050">
            <a:solidFill>
              <a:srgbClr val="000000"/>
            </a:solidFill>
            <a:round/>
            <a:headEnd/>
            <a:tailEnd/>
          </a:ln>
        </p:spPr>
        <p:txBody>
          <a:bodyPr vert="horz" wrap="none" lIns="91440" tIns="45720" rIns="91440" bIns="45720" numCol="1" anchor="ctr" anchorCtr="0" compatLnSpc="1">
            <a:prstTxWarp prst="textNoShape">
              <a:avLst/>
            </a:prstTxWarp>
          </a:bodyPr>
          <a:lstStyle/>
          <a:p>
            <a:endParaRPr lang="en-GB" dirty="0"/>
          </a:p>
        </p:txBody>
      </p:sp>
      <p:sp>
        <p:nvSpPr>
          <p:cNvPr id="9" name="Arc 7"/>
          <p:cNvSpPr>
            <a:spLocks/>
          </p:cNvSpPr>
          <p:nvPr/>
        </p:nvSpPr>
        <p:spPr bwMode="auto">
          <a:xfrm flipH="1">
            <a:off x="3510686" y="2211752"/>
            <a:ext cx="4800540" cy="4352760"/>
          </a:xfrm>
          <a:custGeom>
            <a:avLst/>
            <a:gdLst>
              <a:gd name="G0" fmla="+- 21600 0 0"/>
              <a:gd name="G1" fmla="+- 21600 0 0"/>
              <a:gd name="G2" fmla="+- 21600 0 0"/>
              <a:gd name="T0" fmla="*/ 19981 w 43200"/>
              <a:gd name="T1" fmla="*/ 61 h 43200"/>
              <a:gd name="T2" fmla="*/ 19876 w 43200"/>
              <a:gd name="T3" fmla="*/ 69 h 43200"/>
              <a:gd name="T4" fmla="*/ 21600 w 43200"/>
              <a:gd name="T5" fmla="*/ 21600 h 43200"/>
            </a:gdLst>
            <a:ahLst/>
            <a:cxnLst>
              <a:cxn ang="0">
                <a:pos x="T0" y="T1"/>
              </a:cxn>
              <a:cxn ang="0">
                <a:pos x="T2" y="T3"/>
              </a:cxn>
              <a:cxn ang="0">
                <a:pos x="T4" y="T5"/>
              </a:cxn>
            </a:cxnLst>
            <a:rect l="0" t="0" r="r" b="b"/>
            <a:pathLst>
              <a:path w="43200" h="43200" fill="none" extrusionOk="0">
                <a:moveTo>
                  <a:pt x="19980" y="60"/>
                </a:moveTo>
                <a:cubicBezTo>
                  <a:pt x="20519" y="20"/>
                  <a:pt x="21059" y="-1"/>
                  <a:pt x="21600" y="0"/>
                </a:cubicBezTo>
                <a:cubicBezTo>
                  <a:pt x="33529" y="0"/>
                  <a:pt x="43200" y="9670"/>
                  <a:pt x="43200" y="21600"/>
                </a:cubicBezTo>
                <a:cubicBezTo>
                  <a:pt x="43200" y="33529"/>
                  <a:pt x="33529" y="43200"/>
                  <a:pt x="21600" y="43200"/>
                </a:cubicBezTo>
                <a:cubicBezTo>
                  <a:pt x="9670" y="43200"/>
                  <a:pt x="0" y="33529"/>
                  <a:pt x="0" y="21600"/>
                </a:cubicBezTo>
                <a:cubicBezTo>
                  <a:pt x="-1" y="10339"/>
                  <a:pt x="8651" y="967"/>
                  <a:pt x="19875" y="68"/>
                </a:cubicBezTo>
              </a:path>
              <a:path w="43200" h="43200" stroke="0" extrusionOk="0">
                <a:moveTo>
                  <a:pt x="19980" y="60"/>
                </a:moveTo>
                <a:cubicBezTo>
                  <a:pt x="20519" y="20"/>
                  <a:pt x="21059" y="-1"/>
                  <a:pt x="21600" y="0"/>
                </a:cubicBezTo>
                <a:cubicBezTo>
                  <a:pt x="33529" y="0"/>
                  <a:pt x="43200" y="9670"/>
                  <a:pt x="43200" y="21600"/>
                </a:cubicBezTo>
                <a:cubicBezTo>
                  <a:pt x="43200" y="33529"/>
                  <a:pt x="33529" y="43200"/>
                  <a:pt x="21600" y="43200"/>
                </a:cubicBezTo>
                <a:cubicBezTo>
                  <a:pt x="9670" y="43200"/>
                  <a:pt x="0" y="33529"/>
                  <a:pt x="0" y="21600"/>
                </a:cubicBezTo>
                <a:cubicBezTo>
                  <a:pt x="-1" y="10339"/>
                  <a:pt x="8651" y="967"/>
                  <a:pt x="19875" y="68"/>
                </a:cubicBez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none" lIns="91440" tIns="45720" rIns="91440" bIns="45720" numCol="1" anchor="ctr" anchorCtr="0" compatLnSpc="1">
            <a:prstTxWarp prst="textNoShape">
              <a:avLst/>
            </a:prstTxWarp>
          </a:bodyPr>
          <a:lstStyle/>
          <a:p>
            <a:endParaRPr lang="en-GB"/>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en-GB"/>
          </a:p>
        </p:txBody>
      </p:sp>
      <p:sp>
        <p:nvSpPr>
          <p:cNvPr id="12" name="TextBox 11"/>
          <p:cNvSpPr txBox="1"/>
          <p:nvPr/>
        </p:nvSpPr>
        <p:spPr>
          <a:xfrm>
            <a:off x="1571917" y="1543557"/>
            <a:ext cx="1800200" cy="461665"/>
          </a:xfrm>
          <a:prstGeom prst="rect">
            <a:avLst/>
          </a:prstGeom>
          <a:noFill/>
        </p:spPr>
        <p:txBody>
          <a:bodyPr wrap="square" rtlCol="0">
            <a:spAutoFit/>
          </a:bodyPr>
          <a:lstStyle/>
          <a:p>
            <a:r>
              <a:rPr lang="en-GB" sz="2400" dirty="0" smtClean="0"/>
              <a:t>The Celts</a:t>
            </a:r>
            <a:endParaRPr lang="en-GB" sz="2400" dirty="0"/>
          </a:p>
        </p:txBody>
      </p:sp>
      <p:sp>
        <p:nvSpPr>
          <p:cNvPr id="13" name="TextBox 12"/>
          <p:cNvSpPr txBox="1"/>
          <p:nvPr/>
        </p:nvSpPr>
        <p:spPr>
          <a:xfrm>
            <a:off x="6118791" y="1420365"/>
            <a:ext cx="1818656" cy="461665"/>
          </a:xfrm>
          <a:prstGeom prst="rect">
            <a:avLst/>
          </a:prstGeom>
          <a:noFill/>
        </p:spPr>
        <p:txBody>
          <a:bodyPr wrap="square" rtlCol="0">
            <a:spAutoFit/>
          </a:bodyPr>
          <a:lstStyle/>
          <a:p>
            <a:r>
              <a:rPr lang="en-GB" sz="2400" dirty="0" smtClean="0"/>
              <a:t>The Romans</a:t>
            </a:r>
            <a:endParaRPr lang="en-GB" sz="2400" dirty="0"/>
          </a:p>
        </p:txBody>
      </p:sp>
      <p:sp>
        <p:nvSpPr>
          <p:cNvPr id="14" name="TextBox 13"/>
          <p:cNvSpPr txBox="1"/>
          <p:nvPr/>
        </p:nvSpPr>
        <p:spPr>
          <a:xfrm>
            <a:off x="3417803" y="1420365"/>
            <a:ext cx="2393813" cy="830997"/>
          </a:xfrm>
          <a:prstGeom prst="rect">
            <a:avLst/>
          </a:prstGeom>
          <a:noFill/>
        </p:spPr>
        <p:txBody>
          <a:bodyPr wrap="square" rtlCol="0">
            <a:spAutoFit/>
          </a:bodyPr>
          <a:lstStyle/>
          <a:p>
            <a:pPr algn="ctr"/>
            <a:r>
              <a:rPr lang="en-GB" sz="2400" dirty="0" smtClean="0"/>
              <a:t>Both the Celts and Romans</a:t>
            </a:r>
            <a:endParaRPr lang="en-GB" sz="2400" dirty="0"/>
          </a:p>
        </p:txBody>
      </p:sp>
      <p:sp>
        <p:nvSpPr>
          <p:cNvPr id="2" name="TextBox 1"/>
          <p:cNvSpPr txBox="1"/>
          <p:nvPr/>
        </p:nvSpPr>
        <p:spPr>
          <a:xfrm>
            <a:off x="1079612" y="38766"/>
            <a:ext cx="6984776" cy="1323439"/>
          </a:xfrm>
          <a:prstGeom prst="rect">
            <a:avLst/>
          </a:prstGeom>
          <a:solidFill>
            <a:srgbClr val="FFFF00"/>
          </a:solidFill>
        </p:spPr>
        <p:txBody>
          <a:bodyPr wrap="square" rtlCol="0">
            <a:spAutoFit/>
          </a:bodyPr>
          <a:lstStyle/>
          <a:p>
            <a:r>
              <a:rPr lang="en-GB" sz="2000" dirty="0" smtClean="0"/>
              <a:t>Write some statements about what was similar about the Celts and Romans.</a:t>
            </a:r>
          </a:p>
          <a:p>
            <a:r>
              <a:rPr lang="en-GB" sz="2000" dirty="0" smtClean="0"/>
              <a:t>Write some statements about what was different about the Celts and Romans.</a:t>
            </a:r>
            <a:endParaRPr lang="en-GB" sz="2000" dirty="0"/>
          </a:p>
        </p:txBody>
      </p:sp>
      <p:sp>
        <p:nvSpPr>
          <p:cNvPr id="3" name="TextBox 2"/>
          <p:cNvSpPr txBox="1"/>
          <p:nvPr/>
        </p:nvSpPr>
        <p:spPr>
          <a:xfrm>
            <a:off x="4283968" y="2725654"/>
            <a:ext cx="792088" cy="646331"/>
          </a:xfrm>
          <a:prstGeom prst="rect">
            <a:avLst/>
          </a:prstGeom>
          <a:noFill/>
        </p:spPr>
        <p:txBody>
          <a:bodyPr wrap="square" rtlCol="0">
            <a:spAutoFit/>
          </a:bodyPr>
          <a:lstStyle/>
          <a:p>
            <a:r>
              <a:rPr lang="en-GB" dirty="0" smtClean="0"/>
              <a:t>used coins</a:t>
            </a:r>
            <a:endParaRPr lang="en-GB" dirty="0"/>
          </a:p>
        </p:txBody>
      </p:sp>
      <p:sp>
        <p:nvSpPr>
          <p:cNvPr id="4" name="TextBox 3"/>
          <p:cNvSpPr txBox="1"/>
          <p:nvPr/>
        </p:nvSpPr>
        <p:spPr>
          <a:xfrm>
            <a:off x="2555776" y="2336550"/>
            <a:ext cx="988376" cy="584775"/>
          </a:xfrm>
          <a:prstGeom prst="rect">
            <a:avLst/>
          </a:prstGeom>
          <a:noFill/>
        </p:spPr>
        <p:txBody>
          <a:bodyPr wrap="square" rtlCol="0">
            <a:spAutoFit/>
          </a:bodyPr>
          <a:lstStyle/>
          <a:p>
            <a:r>
              <a:rPr lang="en-GB" sz="1600" dirty="0" smtClean="0"/>
              <a:t>Coins had animals</a:t>
            </a:r>
            <a:endParaRPr lang="en-GB" sz="1600" dirty="0"/>
          </a:p>
        </p:txBody>
      </p:sp>
      <p:sp>
        <p:nvSpPr>
          <p:cNvPr id="5" name="TextBox 4"/>
          <p:cNvSpPr txBox="1"/>
          <p:nvPr/>
        </p:nvSpPr>
        <p:spPr>
          <a:xfrm>
            <a:off x="5604010" y="2323371"/>
            <a:ext cx="1342873" cy="830997"/>
          </a:xfrm>
          <a:prstGeom prst="rect">
            <a:avLst/>
          </a:prstGeom>
          <a:noFill/>
        </p:spPr>
        <p:txBody>
          <a:bodyPr wrap="square" rtlCol="0">
            <a:spAutoFit/>
          </a:bodyPr>
          <a:lstStyle/>
          <a:p>
            <a:r>
              <a:rPr lang="en-GB" sz="1600" dirty="0" smtClean="0"/>
              <a:t>Coins had the Emperor’s head</a:t>
            </a:r>
            <a:endParaRPr lang="en-GB" sz="1600" dirty="0"/>
          </a:p>
        </p:txBody>
      </p:sp>
    </p:spTree>
    <p:extLst>
      <p:ext uri="{BB962C8B-B14F-4D97-AF65-F5344CB8AC3E}">
        <p14:creationId xmlns:p14="http://schemas.microsoft.com/office/powerpoint/2010/main" val="3718265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56542"/>
            <a:ext cx="8331729" cy="624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lfrench.LA.001\AppData\Local\Microsoft\Windows\Temporary Internet Files\Content.IE5\LGJX3C63\EU_European_Fund_Intergration_Supported by_MoL_Lock-up_F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86463"/>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5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424936" cy="63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lfrench.LA.001\AppData\Local\Microsoft\Windows\Temporary Internet Files\Content.IE5\LGJX3C63\EU_European_Fund_Intergration_Supported by_MoL_Lock-up_F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34728"/>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85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779687"/>
            <a:ext cx="8496944" cy="5078313"/>
          </a:xfrm>
          <a:prstGeom prst="rect">
            <a:avLst/>
          </a:prstGeom>
          <a:noFill/>
        </p:spPr>
        <p:txBody>
          <a:bodyPr wrap="square" rtlCol="0">
            <a:spAutoFit/>
          </a:bodyPr>
          <a:lstStyle/>
          <a:p>
            <a:r>
              <a:rPr lang="en-GB" dirty="0" smtClean="0"/>
              <a:t>The Romans and Celts were similar in some ways.</a:t>
            </a:r>
          </a:p>
          <a:p>
            <a:endParaRPr lang="en-GB" dirty="0"/>
          </a:p>
          <a:p>
            <a:r>
              <a:rPr lang="en-GB" dirty="0" smtClean="0"/>
              <a:t>For example they both.....................</a:t>
            </a:r>
          </a:p>
          <a:p>
            <a:endParaRPr lang="en-GB" dirty="0"/>
          </a:p>
          <a:p>
            <a:r>
              <a:rPr lang="en-GB" dirty="0" smtClean="0"/>
              <a:t>They also both .....................</a:t>
            </a:r>
          </a:p>
          <a:p>
            <a:endParaRPr lang="en-GB" dirty="0"/>
          </a:p>
          <a:p>
            <a:r>
              <a:rPr lang="en-GB" dirty="0" smtClean="0"/>
              <a:t>Another example is that they both........................</a:t>
            </a:r>
          </a:p>
          <a:p>
            <a:endParaRPr lang="en-GB" dirty="0"/>
          </a:p>
          <a:p>
            <a:endParaRPr lang="en-GB" dirty="0" smtClean="0"/>
          </a:p>
          <a:p>
            <a:r>
              <a:rPr lang="en-GB" dirty="0" smtClean="0"/>
              <a:t>They were also different in many ways.</a:t>
            </a:r>
          </a:p>
          <a:p>
            <a:endParaRPr lang="en-GB" dirty="0"/>
          </a:p>
          <a:p>
            <a:r>
              <a:rPr lang="en-GB" dirty="0" smtClean="0"/>
              <a:t>One difference was that the Celts ............................ whereas the Romans.........................</a:t>
            </a:r>
          </a:p>
          <a:p>
            <a:endParaRPr lang="en-GB" dirty="0"/>
          </a:p>
          <a:p>
            <a:r>
              <a:rPr lang="en-GB" dirty="0" smtClean="0"/>
              <a:t>Another difference was that they..............................but the Romans..........................</a:t>
            </a:r>
          </a:p>
          <a:p>
            <a:endParaRPr lang="en-GB" dirty="0"/>
          </a:p>
          <a:p>
            <a:r>
              <a:rPr lang="en-GB" dirty="0" smtClean="0"/>
              <a:t>The Celts  also............................ while.......................................................</a:t>
            </a:r>
          </a:p>
          <a:p>
            <a:endParaRPr lang="en-GB" dirty="0"/>
          </a:p>
          <a:p>
            <a:endParaRPr lang="en-GB" dirty="0" smtClean="0"/>
          </a:p>
        </p:txBody>
      </p:sp>
      <p:sp>
        <p:nvSpPr>
          <p:cNvPr id="6" name="TextBox 5"/>
          <p:cNvSpPr txBox="1"/>
          <p:nvPr/>
        </p:nvSpPr>
        <p:spPr>
          <a:xfrm>
            <a:off x="1166708" y="116632"/>
            <a:ext cx="6480720" cy="830997"/>
          </a:xfrm>
          <a:prstGeom prst="rect">
            <a:avLst/>
          </a:prstGeom>
          <a:solidFill>
            <a:srgbClr val="FFFF00"/>
          </a:solidFill>
        </p:spPr>
        <p:txBody>
          <a:bodyPr wrap="square" rtlCol="0">
            <a:spAutoFit/>
          </a:bodyPr>
          <a:lstStyle/>
          <a:p>
            <a:pPr algn="ctr"/>
            <a:r>
              <a:rPr lang="en-GB" sz="2400" dirty="0" smtClean="0"/>
              <a:t>Compare and Contrast the Lives of Celts and Romans</a:t>
            </a:r>
            <a:endParaRPr lang="en-GB" sz="2400" dirty="0"/>
          </a:p>
        </p:txBody>
      </p:sp>
      <p:sp>
        <p:nvSpPr>
          <p:cNvPr id="2" name="TextBox 1"/>
          <p:cNvSpPr txBox="1"/>
          <p:nvPr/>
        </p:nvSpPr>
        <p:spPr>
          <a:xfrm>
            <a:off x="971600" y="926574"/>
            <a:ext cx="7200800" cy="646331"/>
          </a:xfrm>
          <a:prstGeom prst="rect">
            <a:avLst/>
          </a:prstGeom>
          <a:solidFill>
            <a:srgbClr val="92D050"/>
          </a:solidFill>
        </p:spPr>
        <p:txBody>
          <a:bodyPr wrap="square" rtlCol="0">
            <a:spAutoFit/>
          </a:bodyPr>
          <a:lstStyle/>
          <a:p>
            <a:r>
              <a:rPr lang="en-GB" dirty="0" smtClean="0"/>
              <a:t>Practise these sentence structures with your own sentences. Then write them</a:t>
            </a:r>
            <a:endParaRPr lang="en-GB" dirty="0"/>
          </a:p>
        </p:txBody>
      </p:sp>
      <p:pic>
        <p:nvPicPr>
          <p:cNvPr id="5" name="Picture 4"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381328"/>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1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483768" y="1382815"/>
            <a:ext cx="1368152"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8" name="Rectangle 37"/>
          <p:cNvSpPr/>
          <p:nvPr/>
        </p:nvSpPr>
        <p:spPr>
          <a:xfrm>
            <a:off x="2483768" y="2414906"/>
            <a:ext cx="1368152" cy="544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9" name="Rectangle 38"/>
          <p:cNvSpPr/>
          <p:nvPr/>
        </p:nvSpPr>
        <p:spPr>
          <a:xfrm>
            <a:off x="2370815" y="3321685"/>
            <a:ext cx="1265081" cy="72658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3" name="Rectangle 32"/>
          <p:cNvSpPr/>
          <p:nvPr/>
        </p:nvSpPr>
        <p:spPr>
          <a:xfrm>
            <a:off x="6604506" y="4691083"/>
            <a:ext cx="1260140" cy="561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588224" y="3827858"/>
            <a:ext cx="1260140" cy="561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260496" y="2189306"/>
            <a:ext cx="1260140" cy="561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228184" y="1331476"/>
            <a:ext cx="1260140" cy="561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9552" y="1382815"/>
            <a:ext cx="1656184"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9951" y="2274612"/>
            <a:ext cx="1757793" cy="6845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995936" y="1434842"/>
            <a:ext cx="1512168" cy="5462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234649" y="5397572"/>
            <a:ext cx="1342030" cy="5539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11960" y="3724235"/>
            <a:ext cx="1450042" cy="6480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211960" y="6148584"/>
            <a:ext cx="1347929"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188527" y="2185875"/>
            <a:ext cx="1008112" cy="6480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57954" y="3059606"/>
            <a:ext cx="1188132" cy="5241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139952" y="4488795"/>
            <a:ext cx="1728192" cy="6591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159019" y="188640"/>
            <a:ext cx="7067128" cy="1143000"/>
          </a:xfrm>
          <a:solidFill>
            <a:srgbClr val="FFFF00"/>
          </a:solidFill>
        </p:spPr>
        <p:txBody>
          <a:bodyPr>
            <a:normAutofit fontScale="90000"/>
          </a:bodyPr>
          <a:lstStyle/>
          <a:p>
            <a:r>
              <a:rPr lang="en-GB" dirty="0" smtClean="0"/>
              <a:t>Cut the cards out to make sentences</a:t>
            </a:r>
            <a:endParaRPr lang="en-GB" dirty="0"/>
          </a:p>
        </p:txBody>
      </p:sp>
      <p:sp>
        <p:nvSpPr>
          <p:cNvPr id="4" name="TextBox 3"/>
          <p:cNvSpPr txBox="1"/>
          <p:nvPr/>
        </p:nvSpPr>
        <p:spPr>
          <a:xfrm>
            <a:off x="601678" y="1711497"/>
            <a:ext cx="1882090" cy="369332"/>
          </a:xfrm>
          <a:prstGeom prst="rect">
            <a:avLst/>
          </a:prstGeom>
          <a:noFill/>
        </p:spPr>
        <p:txBody>
          <a:bodyPr wrap="square" rtlCol="0">
            <a:spAutoFit/>
          </a:bodyPr>
          <a:lstStyle/>
          <a:p>
            <a:r>
              <a:rPr lang="en-GB" b="1" dirty="0" smtClean="0"/>
              <a:t>The Romans </a:t>
            </a:r>
            <a:endParaRPr lang="en-GB" b="1" dirty="0"/>
          </a:p>
        </p:txBody>
      </p:sp>
      <p:sp>
        <p:nvSpPr>
          <p:cNvPr id="5" name="TextBox 4"/>
          <p:cNvSpPr txBox="1"/>
          <p:nvPr/>
        </p:nvSpPr>
        <p:spPr>
          <a:xfrm>
            <a:off x="714631" y="2568214"/>
            <a:ext cx="1656184" cy="369332"/>
          </a:xfrm>
          <a:prstGeom prst="rect">
            <a:avLst/>
          </a:prstGeom>
          <a:noFill/>
        </p:spPr>
        <p:txBody>
          <a:bodyPr wrap="square" rtlCol="0">
            <a:spAutoFit/>
          </a:bodyPr>
          <a:lstStyle/>
          <a:p>
            <a:r>
              <a:rPr lang="en-GB" b="1" dirty="0" smtClean="0"/>
              <a:t>The Celts </a:t>
            </a:r>
            <a:endParaRPr lang="en-GB" b="1" dirty="0"/>
          </a:p>
        </p:txBody>
      </p:sp>
      <p:sp>
        <p:nvSpPr>
          <p:cNvPr id="7" name="TextBox 6"/>
          <p:cNvSpPr txBox="1"/>
          <p:nvPr/>
        </p:nvSpPr>
        <p:spPr>
          <a:xfrm>
            <a:off x="4106894" y="1676596"/>
            <a:ext cx="1185186" cy="369332"/>
          </a:xfrm>
          <a:prstGeom prst="rect">
            <a:avLst/>
          </a:prstGeom>
          <a:noFill/>
        </p:spPr>
        <p:txBody>
          <a:bodyPr wrap="square" rtlCol="0">
            <a:spAutoFit/>
          </a:bodyPr>
          <a:lstStyle/>
          <a:p>
            <a:r>
              <a:rPr lang="en-GB" b="1" dirty="0" smtClean="0"/>
              <a:t>wooden</a:t>
            </a:r>
            <a:endParaRPr lang="en-GB" b="1" dirty="0"/>
          </a:p>
        </p:txBody>
      </p:sp>
      <p:sp>
        <p:nvSpPr>
          <p:cNvPr id="8" name="TextBox 7"/>
          <p:cNvSpPr txBox="1"/>
          <p:nvPr/>
        </p:nvSpPr>
        <p:spPr>
          <a:xfrm>
            <a:off x="4344388" y="5489905"/>
            <a:ext cx="1185186" cy="369332"/>
          </a:xfrm>
          <a:prstGeom prst="rect">
            <a:avLst/>
          </a:prstGeom>
          <a:noFill/>
        </p:spPr>
        <p:txBody>
          <a:bodyPr wrap="square" rtlCol="0">
            <a:spAutoFit/>
          </a:bodyPr>
          <a:lstStyle/>
          <a:p>
            <a:r>
              <a:rPr lang="en-GB" b="1" dirty="0" smtClean="0"/>
              <a:t>metal</a:t>
            </a:r>
            <a:endParaRPr lang="en-GB" b="1" dirty="0"/>
          </a:p>
        </p:txBody>
      </p:sp>
      <p:sp>
        <p:nvSpPr>
          <p:cNvPr id="9" name="TextBox 8"/>
          <p:cNvSpPr txBox="1"/>
          <p:nvPr/>
        </p:nvSpPr>
        <p:spPr>
          <a:xfrm>
            <a:off x="4294328" y="3897183"/>
            <a:ext cx="1419437" cy="369332"/>
          </a:xfrm>
          <a:prstGeom prst="rect">
            <a:avLst/>
          </a:prstGeom>
          <a:noFill/>
        </p:spPr>
        <p:txBody>
          <a:bodyPr wrap="square" rtlCol="0">
            <a:spAutoFit/>
          </a:bodyPr>
          <a:lstStyle/>
          <a:p>
            <a:r>
              <a:rPr lang="en-GB" b="1" dirty="0" smtClean="0"/>
              <a:t>patterned</a:t>
            </a:r>
            <a:endParaRPr lang="en-GB" b="1" dirty="0"/>
          </a:p>
        </p:txBody>
      </p:sp>
      <p:sp>
        <p:nvSpPr>
          <p:cNvPr id="10" name="TextBox 9"/>
          <p:cNvSpPr txBox="1"/>
          <p:nvPr/>
        </p:nvSpPr>
        <p:spPr>
          <a:xfrm>
            <a:off x="4509854" y="6179942"/>
            <a:ext cx="792088" cy="369332"/>
          </a:xfrm>
          <a:prstGeom prst="rect">
            <a:avLst/>
          </a:prstGeom>
          <a:noFill/>
        </p:spPr>
        <p:txBody>
          <a:bodyPr wrap="square" rtlCol="0">
            <a:spAutoFit/>
          </a:bodyPr>
          <a:lstStyle/>
          <a:p>
            <a:r>
              <a:rPr lang="en-GB" b="1" dirty="0" smtClean="0"/>
              <a:t>plain</a:t>
            </a:r>
            <a:endParaRPr lang="en-GB" b="1" dirty="0"/>
          </a:p>
        </p:txBody>
      </p:sp>
      <p:sp>
        <p:nvSpPr>
          <p:cNvPr id="11" name="TextBox 10"/>
          <p:cNvSpPr txBox="1"/>
          <p:nvPr/>
        </p:nvSpPr>
        <p:spPr>
          <a:xfrm>
            <a:off x="4139952" y="4633681"/>
            <a:ext cx="1800200" cy="369332"/>
          </a:xfrm>
          <a:prstGeom prst="rect">
            <a:avLst/>
          </a:prstGeom>
          <a:noFill/>
        </p:spPr>
        <p:txBody>
          <a:bodyPr wrap="square" rtlCol="0">
            <a:spAutoFit/>
          </a:bodyPr>
          <a:lstStyle/>
          <a:p>
            <a:r>
              <a:rPr lang="en-GB" b="1" dirty="0"/>
              <a:t>g</a:t>
            </a:r>
            <a:r>
              <a:rPr lang="en-GB" b="1" dirty="0" smtClean="0"/>
              <a:t>old and silver</a:t>
            </a:r>
            <a:endParaRPr lang="en-GB" b="1" dirty="0"/>
          </a:p>
        </p:txBody>
      </p:sp>
      <p:sp>
        <p:nvSpPr>
          <p:cNvPr id="12" name="TextBox 11"/>
          <p:cNvSpPr txBox="1"/>
          <p:nvPr/>
        </p:nvSpPr>
        <p:spPr>
          <a:xfrm>
            <a:off x="4139952" y="3203684"/>
            <a:ext cx="1188132" cy="369332"/>
          </a:xfrm>
          <a:prstGeom prst="rect">
            <a:avLst/>
          </a:prstGeom>
          <a:noFill/>
        </p:spPr>
        <p:txBody>
          <a:bodyPr wrap="square" rtlCol="0">
            <a:spAutoFit/>
          </a:bodyPr>
          <a:lstStyle/>
          <a:p>
            <a:r>
              <a:rPr lang="en-GB" b="1" dirty="0" smtClean="0"/>
              <a:t>colourful</a:t>
            </a:r>
            <a:endParaRPr lang="en-GB" b="1" dirty="0"/>
          </a:p>
        </p:txBody>
      </p:sp>
      <p:sp>
        <p:nvSpPr>
          <p:cNvPr id="14" name="TextBox 13"/>
          <p:cNvSpPr txBox="1"/>
          <p:nvPr/>
        </p:nvSpPr>
        <p:spPr>
          <a:xfrm>
            <a:off x="4159427" y="2478553"/>
            <a:ext cx="1080120" cy="369332"/>
          </a:xfrm>
          <a:prstGeom prst="rect">
            <a:avLst/>
          </a:prstGeom>
          <a:noFill/>
        </p:spPr>
        <p:txBody>
          <a:bodyPr wrap="square" rtlCol="0">
            <a:spAutoFit/>
          </a:bodyPr>
          <a:lstStyle/>
          <a:p>
            <a:r>
              <a:rPr lang="en-GB" b="1" dirty="0" smtClean="0"/>
              <a:t>plain</a:t>
            </a:r>
            <a:endParaRPr lang="en-GB" b="1" dirty="0"/>
          </a:p>
        </p:txBody>
      </p:sp>
      <p:sp>
        <p:nvSpPr>
          <p:cNvPr id="24" name="TextBox 23"/>
          <p:cNvSpPr txBox="1"/>
          <p:nvPr/>
        </p:nvSpPr>
        <p:spPr>
          <a:xfrm>
            <a:off x="6300192" y="1588150"/>
            <a:ext cx="984447" cy="369332"/>
          </a:xfrm>
          <a:prstGeom prst="rect">
            <a:avLst/>
          </a:prstGeom>
          <a:noFill/>
        </p:spPr>
        <p:txBody>
          <a:bodyPr wrap="square" rtlCol="0">
            <a:spAutoFit/>
          </a:bodyPr>
          <a:lstStyle/>
          <a:p>
            <a:pPr algn="ctr"/>
            <a:r>
              <a:rPr lang="en-GB" b="1" dirty="0" smtClean="0"/>
              <a:t>houses</a:t>
            </a:r>
            <a:endParaRPr lang="en-GB" b="1" dirty="0"/>
          </a:p>
        </p:txBody>
      </p:sp>
      <p:sp>
        <p:nvSpPr>
          <p:cNvPr id="25" name="TextBox 24"/>
          <p:cNvSpPr txBox="1"/>
          <p:nvPr/>
        </p:nvSpPr>
        <p:spPr>
          <a:xfrm>
            <a:off x="6357403" y="2427920"/>
            <a:ext cx="1056455" cy="369332"/>
          </a:xfrm>
          <a:prstGeom prst="rect">
            <a:avLst/>
          </a:prstGeom>
          <a:noFill/>
        </p:spPr>
        <p:txBody>
          <a:bodyPr wrap="square" rtlCol="0">
            <a:spAutoFit/>
          </a:bodyPr>
          <a:lstStyle/>
          <a:p>
            <a:pPr algn="ctr"/>
            <a:r>
              <a:rPr lang="en-GB" b="1" dirty="0" smtClean="0"/>
              <a:t>clothes</a:t>
            </a:r>
            <a:endParaRPr lang="en-GB" b="1" dirty="0"/>
          </a:p>
        </p:txBody>
      </p:sp>
      <p:sp>
        <p:nvSpPr>
          <p:cNvPr id="26" name="Rectangle 25"/>
          <p:cNvSpPr/>
          <p:nvPr/>
        </p:nvSpPr>
        <p:spPr>
          <a:xfrm>
            <a:off x="6132511" y="3060307"/>
            <a:ext cx="2304256" cy="5241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earrings</a:t>
            </a:r>
            <a:endParaRPr lang="en-GB" b="1" dirty="0">
              <a:solidFill>
                <a:schemeClr val="tx1"/>
              </a:solidFill>
            </a:endParaRPr>
          </a:p>
        </p:txBody>
      </p:sp>
      <p:sp>
        <p:nvSpPr>
          <p:cNvPr id="28" name="TextBox 27"/>
          <p:cNvSpPr txBox="1"/>
          <p:nvPr/>
        </p:nvSpPr>
        <p:spPr>
          <a:xfrm>
            <a:off x="6727324" y="4786989"/>
            <a:ext cx="1137322" cy="369332"/>
          </a:xfrm>
          <a:prstGeom prst="rect">
            <a:avLst/>
          </a:prstGeom>
          <a:noFill/>
        </p:spPr>
        <p:txBody>
          <a:bodyPr wrap="square" rtlCol="0">
            <a:spAutoFit/>
          </a:bodyPr>
          <a:lstStyle/>
          <a:p>
            <a:pPr algn="ctr"/>
            <a:r>
              <a:rPr lang="en-GB" b="1" dirty="0" smtClean="0"/>
              <a:t>shields</a:t>
            </a:r>
            <a:endParaRPr lang="en-GB" b="1" dirty="0"/>
          </a:p>
        </p:txBody>
      </p:sp>
      <p:sp>
        <p:nvSpPr>
          <p:cNvPr id="29" name="TextBox 28"/>
          <p:cNvSpPr txBox="1"/>
          <p:nvPr/>
        </p:nvSpPr>
        <p:spPr>
          <a:xfrm>
            <a:off x="6715726" y="4077072"/>
            <a:ext cx="1037701" cy="369332"/>
          </a:xfrm>
          <a:prstGeom prst="rect">
            <a:avLst/>
          </a:prstGeom>
          <a:noFill/>
        </p:spPr>
        <p:txBody>
          <a:bodyPr wrap="square" rtlCol="0">
            <a:spAutoFit/>
          </a:bodyPr>
          <a:lstStyle/>
          <a:p>
            <a:pPr algn="ctr"/>
            <a:r>
              <a:rPr lang="en-GB" b="1" dirty="0" smtClean="0"/>
              <a:t>armour</a:t>
            </a:r>
            <a:endParaRPr lang="en-GB" b="1" dirty="0"/>
          </a:p>
        </p:txBody>
      </p:sp>
      <p:sp>
        <p:nvSpPr>
          <p:cNvPr id="34" name="TextBox 33"/>
          <p:cNvSpPr txBox="1"/>
          <p:nvPr/>
        </p:nvSpPr>
        <p:spPr>
          <a:xfrm>
            <a:off x="2555776" y="1711497"/>
            <a:ext cx="1152128" cy="369332"/>
          </a:xfrm>
          <a:prstGeom prst="rect">
            <a:avLst/>
          </a:prstGeom>
          <a:noFill/>
        </p:spPr>
        <p:txBody>
          <a:bodyPr wrap="square" rtlCol="0">
            <a:spAutoFit/>
          </a:bodyPr>
          <a:lstStyle/>
          <a:p>
            <a:r>
              <a:rPr lang="en-GB" b="1" dirty="0"/>
              <a:t>l</a:t>
            </a:r>
            <a:r>
              <a:rPr lang="en-GB" b="1" dirty="0" smtClean="0"/>
              <a:t>ived in</a:t>
            </a:r>
            <a:endParaRPr lang="en-GB" b="1" dirty="0"/>
          </a:p>
        </p:txBody>
      </p:sp>
      <p:sp>
        <p:nvSpPr>
          <p:cNvPr id="36" name="TextBox 35"/>
          <p:cNvSpPr txBox="1"/>
          <p:nvPr/>
        </p:nvSpPr>
        <p:spPr>
          <a:xfrm>
            <a:off x="2555776" y="3573016"/>
            <a:ext cx="1296144" cy="369332"/>
          </a:xfrm>
          <a:prstGeom prst="rect">
            <a:avLst/>
          </a:prstGeom>
          <a:noFill/>
        </p:spPr>
        <p:txBody>
          <a:bodyPr wrap="square" rtlCol="0">
            <a:spAutoFit/>
          </a:bodyPr>
          <a:lstStyle/>
          <a:p>
            <a:r>
              <a:rPr lang="en-GB" b="1" dirty="0" smtClean="0"/>
              <a:t>carried</a:t>
            </a:r>
            <a:endParaRPr lang="en-GB" b="1" dirty="0"/>
          </a:p>
        </p:txBody>
      </p:sp>
      <p:sp>
        <p:nvSpPr>
          <p:cNvPr id="3" name="TextBox 2"/>
          <p:cNvSpPr txBox="1"/>
          <p:nvPr/>
        </p:nvSpPr>
        <p:spPr>
          <a:xfrm>
            <a:off x="2663788" y="2469878"/>
            <a:ext cx="936104" cy="369332"/>
          </a:xfrm>
          <a:prstGeom prst="rect">
            <a:avLst/>
          </a:prstGeom>
          <a:noFill/>
        </p:spPr>
        <p:txBody>
          <a:bodyPr wrap="square" rtlCol="0">
            <a:spAutoFit/>
          </a:bodyPr>
          <a:lstStyle/>
          <a:p>
            <a:r>
              <a:rPr lang="en-GB" b="1" dirty="0" smtClean="0"/>
              <a:t>wore</a:t>
            </a:r>
            <a:endParaRPr lang="en-GB" b="1" dirty="0"/>
          </a:p>
        </p:txBody>
      </p:sp>
      <p:pic>
        <p:nvPicPr>
          <p:cNvPr id="40" name="Picture 39"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66" y="6370899"/>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7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40152" y="1248904"/>
            <a:ext cx="1656184" cy="5362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77189" y="980728"/>
            <a:ext cx="1944216" cy="7548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63688" y="1340500"/>
            <a:ext cx="1819566"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8"/>
          <p:cNvSpPr>
            <a:spLocks noChangeArrowheads="1"/>
          </p:cNvSpPr>
          <p:nvPr/>
        </p:nvSpPr>
        <p:spPr bwMode="auto">
          <a:xfrm>
            <a:off x="683568" y="1916832"/>
            <a:ext cx="5343537" cy="4467895"/>
          </a:xfrm>
          <a:prstGeom prst="ellipse">
            <a:avLst/>
          </a:prstGeom>
          <a:solidFill>
            <a:srgbClr val="FFFFFF"/>
          </a:solidFill>
          <a:ln w="19050">
            <a:solidFill>
              <a:srgbClr val="000000"/>
            </a:solidFill>
            <a:round/>
            <a:headEnd/>
            <a:tailEnd/>
          </a:ln>
        </p:spPr>
        <p:txBody>
          <a:bodyPr vert="horz" wrap="none" lIns="91440" tIns="45720" rIns="91440" bIns="45720" numCol="1" anchor="ctr" anchorCtr="0" compatLnSpc="1">
            <a:prstTxWarp prst="textNoShape">
              <a:avLst/>
            </a:prstTxWarp>
          </a:bodyPr>
          <a:lstStyle/>
          <a:p>
            <a:endParaRPr lang="en-GB"/>
          </a:p>
        </p:txBody>
      </p:sp>
      <p:sp>
        <p:nvSpPr>
          <p:cNvPr id="9" name="Arc 7"/>
          <p:cNvSpPr>
            <a:spLocks/>
          </p:cNvSpPr>
          <p:nvPr/>
        </p:nvSpPr>
        <p:spPr bwMode="auto">
          <a:xfrm flipH="1">
            <a:off x="3382962" y="1916832"/>
            <a:ext cx="4861446" cy="4458988"/>
          </a:xfrm>
          <a:custGeom>
            <a:avLst/>
            <a:gdLst>
              <a:gd name="G0" fmla="+- 21600 0 0"/>
              <a:gd name="G1" fmla="+- 21600 0 0"/>
              <a:gd name="G2" fmla="+- 21600 0 0"/>
              <a:gd name="T0" fmla="*/ 19981 w 43200"/>
              <a:gd name="T1" fmla="*/ 61 h 43200"/>
              <a:gd name="T2" fmla="*/ 19876 w 43200"/>
              <a:gd name="T3" fmla="*/ 69 h 43200"/>
              <a:gd name="T4" fmla="*/ 21600 w 43200"/>
              <a:gd name="T5" fmla="*/ 21600 h 43200"/>
            </a:gdLst>
            <a:ahLst/>
            <a:cxnLst>
              <a:cxn ang="0">
                <a:pos x="T0" y="T1"/>
              </a:cxn>
              <a:cxn ang="0">
                <a:pos x="T2" y="T3"/>
              </a:cxn>
              <a:cxn ang="0">
                <a:pos x="T4" y="T5"/>
              </a:cxn>
            </a:cxnLst>
            <a:rect l="0" t="0" r="r" b="b"/>
            <a:pathLst>
              <a:path w="43200" h="43200" fill="none" extrusionOk="0">
                <a:moveTo>
                  <a:pt x="19980" y="60"/>
                </a:moveTo>
                <a:cubicBezTo>
                  <a:pt x="20519" y="20"/>
                  <a:pt x="21059" y="-1"/>
                  <a:pt x="21600" y="0"/>
                </a:cubicBezTo>
                <a:cubicBezTo>
                  <a:pt x="33529" y="0"/>
                  <a:pt x="43200" y="9670"/>
                  <a:pt x="43200" y="21600"/>
                </a:cubicBezTo>
                <a:cubicBezTo>
                  <a:pt x="43200" y="33529"/>
                  <a:pt x="33529" y="43200"/>
                  <a:pt x="21600" y="43200"/>
                </a:cubicBezTo>
                <a:cubicBezTo>
                  <a:pt x="9670" y="43200"/>
                  <a:pt x="0" y="33529"/>
                  <a:pt x="0" y="21600"/>
                </a:cubicBezTo>
                <a:cubicBezTo>
                  <a:pt x="-1" y="10339"/>
                  <a:pt x="8651" y="967"/>
                  <a:pt x="19875" y="68"/>
                </a:cubicBezTo>
              </a:path>
              <a:path w="43200" h="43200" stroke="0" extrusionOk="0">
                <a:moveTo>
                  <a:pt x="19980" y="60"/>
                </a:moveTo>
                <a:cubicBezTo>
                  <a:pt x="20519" y="20"/>
                  <a:pt x="21059" y="-1"/>
                  <a:pt x="21600" y="0"/>
                </a:cubicBezTo>
                <a:cubicBezTo>
                  <a:pt x="33529" y="0"/>
                  <a:pt x="43200" y="9670"/>
                  <a:pt x="43200" y="21600"/>
                </a:cubicBezTo>
                <a:cubicBezTo>
                  <a:pt x="43200" y="33529"/>
                  <a:pt x="33529" y="43200"/>
                  <a:pt x="21600" y="43200"/>
                </a:cubicBezTo>
                <a:cubicBezTo>
                  <a:pt x="9670" y="43200"/>
                  <a:pt x="0" y="33529"/>
                  <a:pt x="0" y="21600"/>
                </a:cubicBezTo>
                <a:cubicBezTo>
                  <a:pt x="-1" y="10339"/>
                  <a:pt x="8651" y="967"/>
                  <a:pt x="19875" y="68"/>
                </a:cubicBez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none" lIns="91440" tIns="45720" rIns="91440" bIns="45720" numCol="1" anchor="ctr" anchorCtr="0" compatLnSpc="1">
            <a:prstTxWarp prst="textNoShape">
              <a:avLst/>
            </a:prstTxWarp>
          </a:bodyPr>
          <a:lstStyle/>
          <a:p>
            <a:endParaRPr lang="en-GB"/>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en-GB"/>
          </a:p>
        </p:txBody>
      </p:sp>
      <p:sp>
        <p:nvSpPr>
          <p:cNvPr id="12" name="TextBox 11"/>
          <p:cNvSpPr txBox="1"/>
          <p:nvPr/>
        </p:nvSpPr>
        <p:spPr>
          <a:xfrm>
            <a:off x="1899290" y="1340768"/>
            <a:ext cx="1800200" cy="461665"/>
          </a:xfrm>
          <a:prstGeom prst="rect">
            <a:avLst/>
          </a:prstGeom>
          <a:noFill/>
        </p:spPr>
        <p:txBody>
          <a:bodyPr wrap="square" rtlCol="0">
            <a:spAutoFit/>
          </a:bodyPr>
          <a:lstStyle/>
          <a:p>
            <a:r>
              <a:rPr lang="en-GB" sz="2400" dirty="0" smtClean="0"/>
              <a:t>The Celts</a:t>
            </a:r>
            <a:endParaRPr lang="en-GB" sz="2400" dirty="0"/>
          </a:p>
        </p:txBody>
      </p:sp>
      <p:sp>
        <p:nvSpPr>
          <p:cNvPr id="13" name="TextBox 12"/>
          <p:cNvSpPr txBox="1"/>
          <p:nvPr/>
        </p:nvSpPr>
        <p:spPr>
          <a:xfrm>
            <a:off x="5940152" y="1286177"/>
            <a:ext cx="1818656" cy="461665"/>
          </a:xfrm>
          <a:prstGeom prst="rect">
            <a:avLst/>
          </a:prstGeom>
          <a:noFill/>
        </p:spPr>
        <p:txBody>
          <a:bodyPr wrap="square" rtlCol="0">
            <a:spAutoFit/>
          </a:bodyPr>
          <a:lstStyle/>
          <a:p>
            <a:r>
              <a:rPr lang="en-GB" sz="2400" dirty="0" smtClean="0"/>
              <a:t>The Romans</a:t>
            </a:r>
            <a:endParaRPr lang="en-GB" sz="2400" dirty="0"/>
          </a:p>
        </p:txBody>
      </p:sp>
      <p:sp>
        <p:nvSpPr>
          <p:cNvPr id="14" name="TextBox 13"/>
          <p:cNvSpPr txBox="1"/>
          <p:nvPr/>
        </p:nvSpPr>
        <p:spPr>
          <a:xfrm>
            <a:off x="3441195" y="971436"/>
            <a:ext cx="2393813" cy="830997"/>
          </a:xfrm>
          <a:prstGeom prst="rect">
            <a:avLst/>
          </a:prstGeom>
          <a:noFill/>
        </p:spPr>
        <p:txBody>
          <a:bodyPr wrap="square" rtlCol="0">
            <a:spAutoFit/>
          </a:bodyPr>
          <a:lstStyle/>
          <a:p>
            <a:pPr algn="ctr"/>
            <a:r>
              <a:rPr lang="en-GB" sz="2400" dirty="0" smtClean="0"/>
              <a:t>Both the Celts and Romans</a:t>
            </a:r>
            <a:endParaRPr lang="en-GB" sz="2400" dirty="0"/>
          </a:p>
        </p:txBody>
      </p:sp>
      <p:sp>
        <p:nvSpPr>
          <p:cNvPr id="2" name="TextBox 1"/>
          <p:cNvSpPr txBox="1"/>
          <p:nvPr/>
        </p:nvSpPr>
        <p:spPr>
          <a:xfrm>
            <a:off x="755576" y="26621"/>
            <a:ext cx="8136904" cy="954107"/>
          </a:xfrm>
          <a:prstGeom prst="rect">
            <a:avLst/>
          </a:prstGeom>
          <a:solidFill>
            <a:srgbClr val="FFFF00"/>
          </a:solidFill>
        </p:spPr>
        <p:txBody>
          <a:bodyPr wrap="square" rtlCol="0">
            <a:spAutoFit/>
          </a:bodyPr>
          <a:lstStyle/>
          <a:p>
            <a:r>
              <a:rPr lang="en-GB" sz="2800" dirty="0" smtClean="0"/>
              <a:t>Sort the pictures of Celtic and Roman places and things onto the Venn diagram</a:t>
            </a:r>
            <a:endParaRPr lang="en-GB" sz="2800" dirty="0"/>
          </a:p>
        </p:txBody>
      </p:sp>
      <p:pic>
        <p:nvPicPr>
          <p:cNvPr id="17" name="Picture 16"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375820"/>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4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200800" cy="1143000"/>
          </a:xfrm>
          <a:solidFill>
            <a:srgbClr val="FFFF00"/>
          </a:solidFill>
        </p:spPr>
        <p:txBody>
          <a:bodyPr/>
          <a:lstStyle/>
          <a:p>
            <a:r>
              <a:rPr lang="en-GB" dirty="0" smtClean="0"/>
              <a:t>Comparing and contrasting</a:t>
            </a:r>
            <a:endParaRPr lang="en-GB" dirty="0"/>
          </a:p>
        </p:txBody>
      </p:sp>
      <p:sp>
        <p:nvSpPr>
          <p:cNvPr id="4" name="TextBox 3"/>
          <p:cNvSpPr txBox="1"/>
          <p:nvPr/>
        </p:nvSpPr>
        <p:spPr>
          <a:xfrm>
            <a:off x="179512" y="2276872"/>
            <a:ext cx="8640960" cy="2677656"/>
          </a:xfrm>
          <a:prstGeom prst="rect">
            <a:avLst/>
          </a:prstGeom>
          <a:noFill/>
        </p:spPr>
        <p:txBody>
          <a:bodyPr wrap="square" rtlCol="0">
            <a:spAutoFit/>
          </a:bodyPr>
          <a:lstStyle/>
          <a:p>
            <a:r>
              <a:rPr lang="en-GB" sz="2400" dirty="0" smtClean="0"/>
              <a:t>The Celts and Romans </a:t>
            </a:r>
            <a:r>
              <a:rPr lang="en-GB" sz="2400" b="1" dirty="0" smtClean="0">
                <a:solidFill>
                  <a:srgbClr val="FF0000"/>
                </a:solidFill>
              </a:rPr>
              <a:t>both</a:t>
            </a:r>
            <a:r>
              <a:rPr lang="en-GB" sz="2400" dirty="0" smtClean="0"/>
              <a:t>..................</a:t>
            </a:r>
          </a:p>
          <a:p>
            <a:endParaRPr lang="en-GB" sz="2400" dirty="0"/>
          </a:p>
          <a:p>
            <a:r>
              <a:rPr lang="en-GB" sz="2400" dirty="0" smtClean="0"/>
              <a:t>They also </a:t>
            </a:r>
            <a:r>
              <a:rPr lang="en-GB" sz="2400" b="1" dirty="0" smtClean="0">
                <a:solidFill>
                  <a:srgbClr val="FF0000"/>
                </a:solidFill>
              </a:rPr>
              <a:t>both</a:t>
            </a:r>
            <a:r>
              <a:rPr lang="en-GB" sz="2400" dirty="0" smtClean="0"/>
              <a:t>...................</a:t>
            </a:r>
          </a:p>
          <a:p>
            <a:endParaRPr lang="en-GB" sz="2400" dirty="0"/>
          </a:p>
          <a:p>
            <a:endParaRPr lang="en-GB" sz="2400" dirty="0" smtClean="0"/>
          </a:p>
          <a:p>
            <a:endParaRPr lang="en-GB" sz="2400" dirty="0" smtClean="0"/>
          </a:p>
          <a:p>
            <a:r>
              <a:rPr lang="en-GB" sz="2400" dirty="0" smtClean="0"/>
              <a:t>The Celts ................................</a:t>
            </a:r>
            <a:r>
              <a:rPr lang="en-GB" sz="2400" b="1" dirty="0" smtClean="0">
                <a:solidFill>
                  <a:srgbClr val="FF0000"/>
                </a:solidFill>
              </a:rPr>
              <a:t>whereas </a:t>
            </a:r>
            <a:r>
              <a:rPr lang="en-GB" sz="2400" dirty="0" smtClean="0"/>
              <a:t>the Romans............................</a:t>
            </a:r>
            <a:endParaRPr lang="en-GB" sz="2400" dirty="0"/>
          </a:p>
        </p:txBody>
      </p:sp>
      <p:sp>
        <p:nvSpPr>
          <p:cNvPr id="5" name="TextBox 4"/>
          <p:cNvSpPr txBox="1"/>
          <p:nvPr/>
        </p:nvSpPr>
        <p:spPr>
          <a:xfrm>
            <a:off x="179512" y="1628799"/>
            <a:ext cx="7920880" cy="461665"/>
          </a:xfrm>
          <a:prstGeom prst="rect">
            <a:avLst/>
          </a:prstGeom>
          <a:solidFill>
            <a:srgbClr val="92D050"/>
          </a:solidFill>
        </p:spPr>
        <p:txBody>
          <a:bodyPr wrap="square" rtlCol="0">
            <a:spAutoFit/>
          </a:bodyPr>
          <a:lstStyle/>
          <a:p>
            <a:r>
              <a:rPr lang="en-GB" sz="2400" i="1" dirty="0" smtClean="0"/>
              <a:t>Last week we practised sentences starting with:</a:t>
            </a:r>
            <a:endParaRPr lang="en-GB" sz="2400" i="1" dirty="0"/>
          </a:p>
        </p:txBody>
      </p:sp>
      <p:pic>
        <p:nvPicPr>
          <p:cNvPr id="6" name="Picture 5"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348" y="6237312"/>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2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gorseland.suffolk.sch.uk/Hysterical%20History/Romans/Hyster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86" y="301494"/>
            <a:ext cx="6197307" cy="29831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b/bb/Littlecote_Roman_Villa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4793" y="1340768"/>
            <a:ext cx="1928285" cy="14455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imetrips.co.uk/celt-hous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328565"/>
            <a:ext cx="451617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sercontent1.hubimg.com/8381800_f5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605" y="3429000"/>
            <a:ext cx="2951572" cy="24634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92080" y="301494"/>
            <a:ext cx="1368152" cy="1255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995936" y="260648"/>
            <a:ext cx="864096"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64288" y="404664"/>
            <a:ext cx="504056" cy="18722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64088" y="301494"/>
            <a:ext cx="339715" cy="8952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11760" y="2940715"/>
            <a:ext cx="504056" cy="12803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7544" y="5373216"/>
            <a:ext cx="3024336" cy="519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83768" y="2204864"/>
            <a:ext cx="1008112" cy="581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11560" y="6165304"/>
            <a:ext cx="2664296"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516216" y="4948745"/>
            <a:ext cx="360040" cy="15045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1560" y="1268760"/>
            <a:ext cx="1080120"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83568" y="6309320"/>
            <a:ext cx="1008112"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48" y="1909174"/>
            <a:ext cx="2267744" cy="1754326"/>
          </a:xfrm>
          <a:prstGeom prst="rect">
            <a:avLst/>
          </a:prstGeom>
          <a:solidFill>
            <a:srgbClr val="FFFF00"/>
          </a:solidFill>
        </p:spPr>
        <p:txBody>
          <a:bodyPr wrap="square" rtlCol="0">
            <a:spAutoFit/>
          </a:bodyPr>
          <a:lstStyle/>
          <a:p>
            <a:r>
              <a:rPr lang="en-GB" dirty="0" smtClean="0"/>
              <a:t>Look at the pictures of Celtic and Roman houses. Can you name and describe the parts shown by the arrows.</a:t>
            </a:r>
            <a:endParaRPr lang="en-GB" dirty="0"/>
          </a:p>
        </p:txBody>
      </p:sp>
      <p:pic>
        <p:nvPicPr>
          <p:cNvPr id="18" name="Picture 17" descr="C:\Users\lfrench.LA.001\AppData\Local\Microsoft\Windows\Temporary Internet Files\Content.IE5\LGJX3C63\EU_European_Fund_Intergration_Supported by_MoL_Lock-up_FA.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94" y="6315611"/>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1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gorseland.suffolk.sch.uk/Hysterical%20History/Romans/Hyster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86" y="301494"/>
            <a:ext cx="6197307" cy="29831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b/bb/Littlecote_Roman_Villa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4793" y="1340768"/>
            <a:ext cx="1928285" cy="14455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imetrips.co.uk/celt-hous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328565"/>
            <a:ext cx="451617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sercontent1.hubimg.com/8381800_f5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605" y="3429000"/>
            <a:ext cx="2951572" cy="24634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92080" y="301494"/>
            <a:ext cx="1368152" cy="1255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96139" y="301494"/>
            <a:ext cx="171805" cy="1039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668344" y="749123"/>
            <a:ext cx="468052" cy="15277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64088" y="301494"/>
            <a:ext cx="339715" cy="8952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1720" y="2786337"/>
            <a:ext cx="864096" cy="14347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7544" y="5373216"/>
            <a:ext cx="3024336" cy="519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83768" y="2204864"/>
            <a:ext cx="1008112" cy="581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99592" y="6165304"/>
            <a:ext cx="2376264" cy="36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516216" y="4948745"/>
            <a:ext cx="360040" cy="15045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1560" y="1268760"/>
            <a:ext cx="1080120"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340768"/>
            <a:ext cx="1044116" cy="369332"/>
          </a:xfrm>
          <a:prstGeom prst="rect">
            <a:avLst/>
          </a:prstGeom>
          <a:noFill/>
        </p:spPr>
        <p:txBody>
          <a:bodyPr wrap="square" rtlCol="0">
            <a:spAutoFit/>
          </a:bodyPr>
          <a:lstStyle/>
          <a:p>
            <a:r>
              <a:rPr lang="en-GB" dirty="0" smtClean="0"/>
              <a:t>windows</a:t>
            </a:r>
            <a:endParaRPr lang="en-GB" dirty="0"/>
          </a:p>
        </p:txBody>
      </p:sp>
      <p:sp>
        <p:nvSpPr>
          <p:cNvPr id="3" name="TextBox 2"/>
          <p:cNvSpPr txBox="1"/>
          <p:nvPr/>
        </p:nvSpPr>
        <p:spPr>
          <a:xfrm>
            <a:off x="2492097" y="2708920"/>
            <a:ext cx="1683973" cy="369332"/>
          </a:xfrm>
          <a:prstGeom prst="rect">
            <a:avLst/>
          </a:prstGeom>
          <a:noFill/>
        </p:spPr>
        <p:txBody>
          <a:bodyPr wrap="square" rtlCol="0">
            <a:spAutoFit/>
          </a:bodyPr>
          <a:lstStyle/>
          <a:p>
            <a:r>
              <a:rPr lang="en-GB" dirty="0"/>
              <a:t>s</a:t>
            </a:r>
            <a:r>
              <a:rPr lang="en-GB" dirty="0" smtClean="0"/>
              <a:t>tone gates</a:t>
            </a:r>
            <a:endParaRPr lang="en-GB" dirty="0"/>
          </a:p>
        </p:txBody>
      </p:sp>
      <p:sp>
        <p:nvSpPr>
          <p:cNvPr id="6" name="TextBox 5"/>
          <p:cNvSpPr txBox="1"/>
          <p:nvPr/>
        </p:nvSpPr>
        <p:spPr>
          <a:xfrm>
            <a:off x="3284071" y="0"/>
            <a:ext cx="1224136" cy="369332"/>
          </a:xfrm>
          <a:prstGeom prst="rect">
            <a:avLst/>
          </a:prstGeom>
          <a:noFill/>
        </p:spPr>
        <p:txBody>
          <a:bodyPr wrap="square" rtlCol="0">
            <a:spAutoFit/>
          </a:bodyPr>
          <a:lstStyle/>
          <a:p>
            <a:r>
              <a:rPr lang="en-GB" dirty="0" smtClean="0"/>
              <a:t>courtyard</a:t>
            </a:r>
            <a:endParaRPr lang="en-GB" dirty="0"/>
          </a:p>
        </p:txBody>
      </p:sp>
      <p:sp>
        <p:nvSpPr>
          <p:cNvPr id="8" name="TextBox 7"/>
          <p:cNvSpPr txBox="1"/>
          <p:nvPr/>
        </p:nvSpPr>
        <p:spPr>
          <a:xfrm>
            <a:off x="6696236" y="51513"/>
            <a:ext cx="1440160" cy="369332"/>
          </a:xfrm>
          <a:prstGeom prst="rect">
            <a:avLst/>
          </a:prstGeom>
          <a:noFill/>
        </p:spPr>
        <p:txBody>
          <a:bodyPr wrap="square" rtlCol="0">
            <a:spAutoFit/>
          </a:bodyPr>
          <a:lstStyle/>
          <a:p>
            <a:r>
              <a:rPr lang="en-GB" dirty="0" smtClean="0"/>
              <a:t>bedrooms</a:t>
            </a:r>
            <a:endParaRPr lang="en-GB" dirty="0"/>
          </a:p>
        </p:txBody>
      </p:sp>
      <p:sp>
        <p:nvSpPr>
          <p:cNvPr id="10" name="TextBox 9"/>
          <p:cNvSpPr txBox="1"/>
          <p:nvPr/>
        </p:nvSpPr>
        <p:spPr>
          <a:xfrm>
            <a:off x="5098792" y="9133"/>
            <a:ext cx="936104" cy="646331"/>
          </a:xfrm>
          <a:prstGeom prst="rect">
            <a:avLst/>
          </a:prstGeom>
          <a:noFill/>
        </p:spPr>
        <p:txBody>
          <a:bodyPr wrap="square" rtlCol="0">
            <a:spAutoFit/>
          </a:bodyPr>
          <a:lstStyle/>
          <a:p>
            <a:r>
              <a:rPr lang="en-GB" dirty="0"/>
              <a:t>t</a:t>
            </a:r>
            <a:r>
              <a:rPr lang="en-GB" dirty="0" smtClean="0"/>
              <a:t>iled roof</a:t>
            </a:r>
            <a:endParaRPr lang="en-GB" dirty="0"/>
          </a:p>
        </p:txBody>
      </p:sp>
      <p:sp>
        <p:nvSpPr>
          <p:cNvPr id="14" name="TextBox 13"/>
          <p:cNvSpPr txBox="1"/>
          <p:nvPr/>
        </p:nvSpPr>
        <p:spPr>
          <a:xfrm>
            <a:off x="8100392" y="282812"/>
            <a:ext cx="1043608" cy="646331"/>
          </a:xfrm>
          <a:prstGeom prst="rect">
            <a:avLst/>
          </a:prstGeom>
          <a:noFill/>
        </p:spPr>
        <p:txBody>
          <a:bodyPr wrap="square" rtlCol="0">
            <a:spAutoFit/>
          </a:bodyPr>
          <a:lstStyle/>
          <a:p>
            <a:r>
              <a:rPr lang="en-GB" dirty="0"/>
              <a:t>m</a:t>
            </a:r>
            <a:r>
              <a:rPr lang="en-GB" dirty="0" smtClean="0"/>
              <a:t>osaic floors</a:t>
            </a:r>
            <a:endParaRPr lang="en-GB" dirty="0"/>
          </a:p>
        </p:txBody>
      </p:sp>
      <p:sp>
        <p:nvSpPr>
          <p:cNvPr id="16" name="TextBox 15"/>
          <p:cNvSpPr txBox="1"/>
          <p:nvPr/>
        </p:nvSpPr>
        <p:spPr>
          <a:xfrm>
            <a:off x="6704715" y="5900279"/>
            <a:ext cx="1692188" cy="923330"/>
          </a:xfrm>
          <a:prstGeom prst="rect">
            <a:avLst/>
          </a:prstGeom>
          <a:noFill/>
        </p:spPr>
        <p:txBody>
          <a:bodyPr wrap="square" rtlCol="0">
            <a:spAutoFit/>
          </a:bodyPr>
          <a:lstStyle/>
          <a:p>
            <a:r>
              <a:rPr lang="en-GB" dirty="0"/>
              <a:t>g</a:t>
            </a:r>
            <a:r>
              <a:rPr lang="en-GB" dirty="0" smtClean="0"/>
              <a:t>round covered with animal skins</a:t>
            </a:r>
            <a:endParaRPr lang="en-GB" dirty="0"/>
          </a:p>
        </p:txBody>
      </p:sp>
      <p:sp>
        <p:nvSpPr>
          <p:cNvPr id="18" name="TextBox 17"/>
          <p:cNvSpPr txBox="1"/>
          <p:nvPr/>
        </p:nvSpPr>
        <p:spPr>
          <a:xfrm>
            <a:off x="797486" y="2631292"/>
            <a:ext cx="1159029" cy="646331"/>
          </a:xfrm>
          <a:prstGeom prst="rect">
            <a:avLst/>
          </a:prstGeom>
          <a:noFill/>
        </p:spPr>
        <p:txBody>
          <a:bodyPr wrap="square" rtlCol="0">
            <a:spAutoFit/>
          </a:bodyPr>
          <a:lstStyle/>
          <a:p>
            <a:r>
              <a:rPr lang="en-GB" dirty="0"/>
              <a:t>t</a:t>
            </a:r>
            <a:r>
              <a:rPr lang="en-GB" dirty="0" smtClean="0"/>
              <a:t>hatched roof</a:t>
            </a:r>
            <a:endParaRPr lang="en-GB" dirty="0"/>
          </a:p>
        </p:txBody>
      </p:sp>
      <p:sp>
        <p:nvSpPr>
          <p:cNvPr id="20" name="TextBox 19"/>
          <p:cNvSpPr txBox="1"/>
          <p:nvPr/>
        </p:nvSpPr>
        <p:spPr>
          <a:xfrm>
            <a:off x="107504" y="5301208"/>
            <a:ext cx="864096" cy="646331"/>
          </a:xfrm>
          <a:prstGeom prst="rect">
            <a:avLst/>
          </a:prstGeom>
          <a:noFill/>
        </p:spPr>
        <p:txBody>
          <a:bodyPr wrap="square" rtlCol="0">
            <a:spAutoFit/>
          </a:bodyPr>
          <a:lstStyle/>
          <a:p>
            <a:r>
              <a:rPr lang="en-GB" dirty="0"/>
              <a:t>t</a:t>
            </a:r>
            <a:r>
              <a:rPr lang="en-GB" dirty="0" smtClean="0"/>
              <a:t>imber walls</a:t>
            </a:r>
            <a:endParaRPr lang="en-GB" dirty="0"/>
          </a:p>
        </p:txBody>
      </p:sp>
      <p:sp>
        <p:nvSpPr>
          <p:cNvPr id="22" name="TextBox 21"/>
          <p:cNvSpPr txBox="1"/>
          <p:nvPr/>
        </p:nvSpPr>
        <p:spPr>
          <a:xfrm>
            <a:off x="38302" y="5992612"/>
            <a:ext cx="861290" cy="646331"/>
          </a:xfrm>
          <a:prstGeom prst="rect">
            <a:avLst/>
          </a:prstGeom>
          <a:noFill/>
        </p:spPr>
        <p:txBody>
          <a:bodyPr wrap="square" rtlCol="0">
            <a:spAutoFit/>
          </a:bodyPr>
          <a:lstStyle/>
          <a:p>
            <a:r>
              <a:rPr lang="en-GB" dirty="0"/>
              <a:t>t</a:t>
            </a:r>
            <a:r>
              <a:rPr lang="en-GB" dirty="0" smtClean="0"/>
              <a:t>imber doors</a:t>
            </a:r>
            <a:endParaRPr lang="en-GB" dirty="0"/>
          </a:p>
        </p:txBody>
      </p:sp>
      <p:pic>
        <p:nvPicPr>
          <p:cNvPr id="26" name="Picture 25" descr="C:\Users\lfrench.LA.001\AppData\Local\Microsoft\Windows\Temporary Internet Files\Content.IE5\LGJX3C63\EU_European_Fund_Intergration_Supported by_MoL_Lock-up_FA.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98220" y="6368235"/>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97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054" y="1844824"/>
            <a:ext cx="8136904" cy="3970318"/>
          </a:xfrm>
          <a:prstGeom prst="rect">
            <a:avLst/>
          </a:prstGeom>
          <a:noFill/>
        </p:spPr>
        <p:txBody>
          <a:bodyPr wrap="square" rtlCol="0">
            <a:spAutoFit/>
          </a:bodyPr>
          <a:lstStyle/>
          <a:p>
            <a:r>
              <a:rPr lang="en-GB" dirty="0" smtClean="0"/>
              <a:t>Roman houses were made of  brick</a:t>
            </a:r>
          </a:p>
          <a:p>
            <a:endParaRPr lang="en-GB" dirty="0"/>
          </a:p>
          <a:p>
            <a:r>
              <a:rPr lang="en-GB" dirty="0" smtClean="0"/>
              <a:t>Celtic houses were made of brick</a:t>
            </a:r>
          </a:p>
          <a:p>
            <a:endParaRPr lang="en-GB" dirty="0"/>
          </a:p>
          <a:p>
            <a:r>
              <a:rPr lang="en-GB" dirty="0" smtClean="0"/>
              <a:t>The roofs of Roman houses were thatched.</a:t>
            </a:r>
          </a:p>
          <a:p>
            <a:endParaRPr lang="en-GB" dirty="0"/>
          </a:p>
          <a:p>
            <a:r>
              <a:rPr lang="en-GB" dirty="0" smtClean="0"/>
              <a:t>The floors of </a:t>
            </a:r>
            <a:r>
              <a:rPr lang="en-GB" dirty="0"/>
              <a:t>C</a:t>
            </a:r>
            <a:r>
              <a:rPr lang="en-GB" dirty="0" smtClean="0"/>
              <a:t>eltic houses were tiled.</a:t>
            </a:r>
          </a:p>
          <a:p>
            <a:endParaRPr lang="en-GB" dirty="0"/>
          </a:p>
          <a:p>
            <a:r>
              <a:rPr lang="en-GB" dirty="0" smtClean="0"/>
              <a:t>Roman houses had no windows.</a:t>
            </a:r>
          </a:p>
          <a:p>
            <a:endParaRPr lang="en-GB" dirty="0"/>
          </a:p>
          <a:p>
            <a:r>
              <a:rPr lang="en-GB" dirty="0" smtClean="0"/>
              <a:t>Celtic houses had many rooms.</a:t>
            </a:r>
          </a:p>
          <a:p>
            <a:endParaRPr lang="en-GB" dirty="0"/>
          </a:p>
          <a:p>
            <a:r>
              <a:rPr lang="en-GB" dirty="0" smtClean="0"/>
              <a:t>Roman houses had a courtyard with no roof.</a:t>
            </a:r>
          </a:p>
          <a:p>
            <a:endParaRPr lang="en-GB" dirty="0"/>
          </a:p>
        </p:txBody>
      </p:sp>
      <p:sp>
        <p:nvSpPr>
          <p:cNvPr id="5" name="TextBox 4"/>
          <p:cNvSpPr txBox="1"/>
          <p:nvPr/>
        </p:nvSpPr>
        <p:spPr>
          <a:xfrm>
            <a:off x="1475656" y="0"/>
            <a:ext cx="7128792" cy="1384995"/>
          </a:xfrm>
          <a:prstGeom prst="rect">
            <a:avLst/>
          </a:prstGeom>
          <a:solidFill>
            <a:srgbClr val="FFFF00"/>
          </a:solidFill>
        </p:spPr>
        <p:txBody>
          <a:bodyPr wrap="square" rtlCol="0">
            <a:spAutoFit/>
          </a:bodyPr>
          <a:lstStyle/>
          <a:p>
            <a:r>
              <a:rPr lang="en-GB" sz="2800" dirty="0" smtClean="0"/>
              <a:t>Look at the pictures of the Celtic and Roman houses. Listen to the sentences and decide whether they are true or false</a:t>
            </a:r>
            <a:endParaRPr lang="en-GB" sz="2800" dirty="0"/>
          </a:p>
        </p:txBody>
      </p:sp>
      <p:sp>
        <p:nvSpPr>
          <p:cNvPr id="6" name="TextBox 5"/>
          <p:cNvSpPr txBox="1"/>
          <p:nvPr/>
        </p:nvSpPr>
        <p:spPr>
          <a:xfrm>
            <a:off x="698262" y="5707563"/>
            <a:ext cx="5901694" cy="369332"/>
          </a:xfrm>
          <a:prstGeom prst="rect">
            <a:avLst/>
          </a:prstGeom>
          <a:noFill/>
        </p:spPr>
        <p:txBody>
          <a:bodyPr wrap="square" rtlCol="0">
            <a:spAutoFit/>
          </a:bodyPr>
          <a:lstStyle/>
          <a:p>
            <a:r>
              <a:rPr lang="en-GB" i="1" dirty="0" smtClean="0"/>
              <a:t>Can you remember one difference?</a:t>
            </a:r>
            <a:endParaRPr lang="en-GB" i="1" dirty="0"/>
          </a:p>
        </p:txBody>
      </p:sp>
      <p:sp>
        <p:nvSpPr>
          <p:cNvPr id="2" name="TextBox 1"/>
          <p:cNvSpPr txBox="1"/>
          <p:nvPr/>
        </p:nvSpPr>
        <p:spPr>
          <a:xfrm>
            <a:off x="1475656" y="1367913"/>
            <a:ext cx="7128792" cy="369332"/>
          </a:xfrm>
          <a:prstGeom prst="rect">
            <a:avLst/>
          </a:prstGeom>
          <a:solidFill>
            <a:srgbClr val="FFC000"/>
          </a:solidFill>
        </p:spPr>
        <p:txBody>
          <a:bodyPr wrap="square" rtlCol="0">
            <a:spAutoFit/>
          </a:bodyPr>
          <a:lstStyle/>
          <a:p>
            <a:r>
              <a:rPr lang="en-GB" dirty="0" smtClean="0"/>
              <a:t>(Sentences not shown to the pupils)</a:t>
            </a:r>
            <a:endParaRPr lang="en-GB" dirty="0"/>
          </a:p>
        </p:txBody>
      </p:sp>
      <p:pic>
        <p:nvPicPr>
          <p:cNvPr id="7" name="Picture 6"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97" y="6381328"/>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2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223" y="34502"/>
            <a:ext cx="6829401" cy="658194"/>
          </a:xfrm>
          <a:solidFill>
            <a:srgbClr val="FFFF00"/>
          </a:solidFill>
        </p:spPr>
        <p:txBody>
          <a:bodyPr>
            <a:normAutofit/>
          </a:bodyPr>
          <a:lstStyle/>
          <a:p>
            <a:r>
              <a:rPr lang="en-GB" sz="2800" dirty="0" smtClean="0"/>
              <a:t>Describing Celtic and Roman things</a:t>
            </a:r>
            <a:endParaRPr lang="en-GB" sz="2800" dirty="0"/>
          </a:p>
        </p:txBody>
      </p:sp>
      <p:pic>
        <p:nvPicPr>
          <p:cNvPr id="4" name="irc_mi" descr="http://thumbs3.ebaystatic.com/d/l225/m/mUEUS9ixG6dWxfoHQC0H0fg.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26698"/>
            <a:ext cx="1296144" cy="1188132"/>
          </a:xfrm>
          <a:prstGeom prst="rect">
            <a:avLst/>
          </a:prstGeom>
          <a:noFill/>
          <a:ln>
            <a:noFill/>
          </a:ln>
        </p:spPr>
      </p:pic>
      <p:pic>
        <p:nvPicPr>
          <p:cNvPr id="5" name="irc_mi" descr="https://s-media-cache-ak0.pinimg.com/236x/a4/68/dc/a468dc117af5840be98d95ca3204959b.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230148"/>
            <a:ext cx="1193736" cy="1188132"/>
          </a:xfrm>
          <a:prstGeom prst="rect">
            <a:avLst/>
          </a:prstGeom>
          <a:noFill/>
          <a:ln>
            <a:noFill/>
          </a:ln>
        </p:spPr>
      </p:pic>
      <p:pic>
        <p:nvPicPr>
          <p:cNvPr id="6" name="Picture 5" descr="http://previewcf.turbosquid.com/Preview/2014/07/06__18_47_13/rv_1.jpg3968a81d-0dcd-4fc0-9b89-4067ab085026Large.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6" y="1197355"/>
            <a:ext cx="1494344" cy="1278319"/>
          </a:xfrm>
          <a:prstGeom prst="rect">
            <a:avLst/>
          </a:prstGeom>
          <a:noFill/>
          <a:ln>
            <a:noFill/>
          </a:ln>
        </p:spPr>
      </p:pic>
      <p:pic>
        <p:nvPicPr>
          <p:cNvPr id="7" name="Picture 6" descr="http://www.heritage-explorer.org.uk/file/he/content/upload/database/2119_450.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004048" y="1103459"/>
            <a:ext cx="1673414" cy="1441509"/>
          </a:xfrm>
          <a:prstGeom prst="rect">
            <a:avLst/>
          </a:prstGeom>
          <a:noFill/>
          <a:ln>
            <a:noFill/>
          </a:ln>
        </p:spPr>
      </p:pic>
      <p:pic>
        <p:nvPicPr>
          <p:cNvPr id="8" name="irc_mi" descr="http://www.brianbero.com/centurian%20armour%202%20md.jp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6775113" y="1072654"/>
            <a:ext cx="1152128" cy="1776978"/>
          </a:xfrm>
          <a:prstGeom prst="rect">
            <a:avLst/>
          </a:prstGeom>
          <a:noFill/>
          <a:ln>
            <a:noFill/>
          </a:ln>
        </p:spPr>
      </p:pic>
      <p:pic>
        <p:nvPicPr>
          <p:cNvPr id="9" name="irc_mi" descr="http://www.maskworld.com/wp/wp-content/uploads/2011/09/Elf-Leather-Cuirass-brown1.jpg">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6815" y="1072654"/>
            <a:ext cx="1178049" cy="1736973"/>
          </a:xfrm>
          <a:prstGeom prst="rect">
            <a:avLst/>
          </a:prstGeom>
          <a:noFill/>
          <a:ln>
            <a:noFill/>
          </a:ln>
        </p:spPr>
      </p:pic>
      <p:pic>
        <p:nvPicPr>
          <p:cNvPr id="10" name="irc_mi" descr="http://www.celticquill.com/images/Celtic/CelticCouple.jpg">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362818" y="2817827"/>
            <a:ext cx="1218307" cy="1520443"/>
          </a:xfrm>
          <a:prstGeom prst="rect">
            <a:avLst/>
          </a:prstGeom>
          <a:noFill/>
          <a:ln>
            <a:noFill/>
          </a:ln>
        </p:spPr>
      </p:pic>
      <p:pic>
        <p:nvPicPr>
          <p:cNvPr id="11" name="irc_mi" descr="http://visual.merriam-webster.com/images/clothing-articles/clothing/elements-ancient-costume_1.jpg">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91680" y="3093300"/>
            <a:ext cx="1613217" cy="1238318"/>
          </a:xfrm>
          <a:prstGeom prst="rect">
            <a:avLst/>
          </a:prstGeom>
          <a:noFill/>
          <a:ln>
            <a:noFill/>
          </a:ln>
        </p:spPr>
      </p:pic>
      <p:sp>
        <p:nvSpPr>
          <p:cNvPr id="12" name="AutoShape 4" descr="Image result for roofs of celtic homes"/>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roofs of celtic homes"/>
          <p:cNvSpPr>
            <a:spLocks noChangeAspect="1" noChangeArrowheads="1"/>
          </p:cNvSpPr>
          <p:nvPr/>
        </p:nvSpPr>
        <p:spPr bwMode="auto">
          <a:xfrm>
            <a:off x="2587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http://upload.wikimedia.org/wikipedia/commons/b/bd/Roundhouse_(dwelling)_Celtic_Wales.jpe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91" y="3312820"/>
            <a:ext cx="1431773" cy="10163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1.gstatic.com/images?q=tbn:ANd9GcQ3GafGwHnkO-c0yKLs53RoD8ldkrccuzELsET2VzEI-2APxt5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08190" y="4533234"/>
            <a:ext cx="1346674" cy="89778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01240" y="4355517"/>
            <a:ext cx="1432917" cy="369332"/>
          </a:xfrm>
          <a:prstGeom prst="rect">
            <a:avLst/>
          </a:prstGeom>
          <a:solidFill>
            <a:schemeClr val="accent2"/>
          </a:solidFill>
        </p:spPr>
        <p:txBody>
          <a:bodyPr wrap="square" rtlCol="0">
            <a:spAutoFit/>
          </a:bodyPr>
          <a:lstStyle/>
          <a:p>
            <a:pPr algn="ctr"/>
            <a:r>
              <a:rPr lang="en-GB" dirty="0" smtClean="0"/>
              <a:t>clothes</a:t>
            </a:r>
            <a:endParaRPr lang="en-GB" dirty="0"/>
          </a:p>
        </p:txBody>
      </p:sp>
      <p:sp>
        <p:nvSpPr>
          <p:cNvPr id="18" name="TextBox 17"/>
          <p:cNvSpPr txBox="1"/>
          <p:nvPr/>
        </p:nvSpPr>
        <p:spPr>
          <a:xfrm>
            <a:off x="1286877" y="2544968"/>
            <a:ext cx="1017716" cy="369332"/>
          </a:xfrm>
          <a:prstGeom prst="rect">
            <a:avLst/>
          </a:prstGeom>
          <a:solidFill>
            <a:schemeClr val="accent2"/>
          </a:solidFill>
        </p:spPr>
        <p:txBody>
          <a:bodyPr wrap="square" rtlCol="0">
            <a:spAutoFit/>
          </a:bodyPr>
          <a:lstStyle/>
          <a:p>
            <a:r>
              <a:rPr lang="en-GB" dirty="0" smtClean="0"/>
              <a:t>earrings</a:t>
            </a:r>
            <a:endParaRPr lang="en-GB" dirty="0"/>
          </a:p>
        </p:txBody>
      </p:sp>
      <p:sp>
        <p:nvSpPr>
          <p:cNvPr id="19" name="TextBox 18"/>
          <p:cNvSpPr txBox="1"/>
          <p:nvPr/>
        </p:nvSpPr>
        <p:spPr>
          <a:xfrm>
            <a:off x="4028946" y="2619401"/>
            <a:ext cx="1278320" cy="369332"/>
          </a:xfrm>
          <a:prstGeom prst="rect">
            <a:avLst/>
          </a:prstGeom>
          <a:solidFill>
            <a:schemeClr val="accent2"/>
          </a:solidFill>
        </p:spPr>
        <p:txBody>
          <a:bodyPr wrap="square" rtlCol="0">
            <a:spAutoFit/>
          </a:bodyPr>
          <a:lstStyle/>
          <a:p>
            <a:pPr algn="ctr"/>
            <a:r>
              <a:rPr lang="en-GB" dirty="0" smtClean="0"/>
              <a:t>houses</a:t>
            </a:r>
            <a:endParaRPr lang="en-GB" dirty="0"/>
          </a:p>
        </p:txBody>
      </p:sp>
      <p:sp>
        <p:nvSpPr>
          <p:cNvPr id="20" name="TextBox 19"/>
          <p:cNvSpPr txBox="1"/>
          <p:nvPr/>
        </p:nvSpPr>
        <p:spPr>
          <a:xfrm>
            <a:off x="7517215" y="2914300"/>
            <a:ext cx="1017296" cy="369332"/>
          </a:xfrm>
          <a:prstGeom prst="rect">
            <a:avLst/>
          </a:prstGeom>
          <a:solidFill>
            <a:schemeClr val="accent2"/>
          </a:solidFill>
        </p:spPr>
        <p:txBody>
          <a:bodyPr wrap="square" rtlCol="0">
            <a:spAutoFit/>
          </a:bodyPr>
          <a:lstStyle/>
          <a:p>
            <a:pPr algn="ctr"/>
            <a:r>
              <a:rPr lang="en-GB" dirty="0" smtClean="0"/>
              <a:t>armour</a:t>
            </a:r>
            <a:endParaRPr lang="en-GB" dirty="0"/>
          </a:p>
        </p:txBody>
      </p:sp>
      <p:sp>
        <p:nvSpPr>
          <p:cNvPr id="21" name="TextBox 20"/>
          <p:cNvSpPr txBox="1"/>
          <p:nvPr/>
        </p:nvSpPr>
        <p:spPr>
          <a:xfrm>
            <a:off x="7983219" y="5490121"/>
            <a:ext cx="965239" cy="369332"/>
          </a:xfrm>
          <a:prstGeom prst="rect">
            <a:avLst/>
          </a:prstGeom>
          <a:solidFill>
            <a:schemeClr val="accent2"/>
          </a:solidFill>
        </p:spPr>
        <p:txBody>
          <a:bodyPr wrap="square" rtlCol="0">
            <a:spAutoFit/>
          </a:bodyPr>
          <a:lstStyle/>
          <a:p>
            <a:pPr algn="ctr"/>
            <a:r>
              <a:rPr lang="en-GB" dirty="0" smtClean="0"/>
              <a:t>roofs</a:t>
            </a:r>
            <a:endParaRPr lang="en-GB" dirty="0"/>
          </a:p>
        </p:txBody>
      </p:sp>
      <p:sp>
        <p:nvSpPr>
          <p:cNvPr id="22" name="TextBox 21"/>
          <p:cNvSpPr txBox="1"/>
          <p:nvPr/>
        </p:nvSpPr>
        <p:spPr>
          <a:xfrm>
            <a:off x="4562435" y="3451643"/>
            <a:ext cx="1278320" cy="369332"/>
          </a:xfrm>
          <a:prstGeom prst="rect">
            <a:avLst/>
          </a:prstGeom>
          <a:noFill/>
        </p:spPr>
        <p:txBody>
          <a:bodyPr wrap="square" rtlCol="0">
            <a:spAutoFit/>
          </a:bodyPr>
          <a:lstStyle/>
          <a:p>
            <a:r>
              <a:rPr lang="en-GB" b="1" dirty="0" smtClean="0"/>
              <a:t>patterned</a:t>
            </a:r>
            <a:endParaRPr lang="en-GB" b="1" dirty="0"/>
          </a:p>
        </p:txBody>
      </p:sp>
      <p:sp>
        <p:nvSpPr>
          <p:cNvPr id="23" name="TextBox 22"/>
          <p:cNvSpPr txBox="1"/>
          <p:nvPr/>
        </p:nvSpPr>
        <p:spPr>
          <a:xfrm>
            <a:off x="5652120" y="3933056"/>
            <a:ext cx="1122993" cy="369332"/>
          </a:xfrm>
          <a:prstGeom prst="rect">
            <a:avLst/>
          </a:prstGeom>
          <a:noFill/>
        </p:spPr>
        <p:txBody>
          <a:bodyPr wrap="square" rtlCol="0">
            <a:spAutoFit/>
          </a:bodyPr>
          <a:lstStyle/>
          <a:p>
            <a:r>
              <a:rPr lang="en-GB" b="1" dirty="0" smtClean="0"/>
              <a:t>leather</a:t>
            </a:r>
            <a:endParaRPr lang="en-GB" b="1" dirty="0"/>
          </a:p>
        </p:txBody>
      </p:sp>
      <p:sp>
        <p:nvSpPr>
          <p:cNvPr id="24" name="TextBox 23"/>
          <p:cNvSpPr txBox="1"/>
          <p:nvPr/>
        </p:nvSpPr>
        <p:spPr>
          <a:xfrm>
            <a:off x="5652120" y="2914300"/>
            <a:ext cx="1224136" cy="369332"/>
          </a:xfrm>
          <a:prstGeom prst="rect">
            <a:avLst/>
          </a:prstGeom>
          <a:noFill/>
        </p:spPr>
        <p:txBody>
          <a:bodyPr wrap="square" rtlCol="0">
            <a:spAutoFit/>
          </a:bodyPr>
          <a:lstStyle/>
          <a:p>
            <a:r>
              <a:rPr lang="en-GB" b="1" dirty="0" smtClean="0"/>
              <a:t>metal</a:t>
            </a:r>
            <a:endParaRPr lang="en-GB" b="1" dirty="0"/>
          </a:p>
        </p:txBody>
      </p:sp>
      <p:sp>
        <p:nvSpPr>
          <p:cNvPr id="27" name="TextBox 26"/>
          <p:cNvSpPr txBox="1"/>
          <p:nvPr/>
        </p:nvSpPr>
        <p:spPr>
          <a:xfrm>
            <a:off x="6084168" y="4533234"/>
            <a:ext cx="1152128" cy="369332"/>
          </a:xfrm>
          <a:prstGeom prst="rect">
            <a:avLst/>
          </a:prstGeom>
          <a:noFill/>
        </p:spPr>
        <p:txBody>
          <a:bodyPr wrap="square" rtlCol="0">
            <a:spAutoFit/>
          </a:bodyPr>
          <a:lstStyle/>
          <a:p>
            <a:r>
              <a:rPr lang="en-GB" b="1" dirty="0" smtClean="0"/>
              <a:t>dangling</a:t>
            </a:r>
            <a:endParaRPr lang="en-GB" b="1" dirty="0"/>
          </a:p>
        </p:txBody>
      </p:sp>
      <p:sp>
        <p:nvSpPr>
          <p:cNvPr id="28" name="TextBox 27"/>
          <p:cNvSpPr txBox="1"/>
          <p:nvPr/>
        </p:nvSpPr>
        <p:spPr>
          <a:xfrm>
            <a:off x="3060846" y="4338270"/>
            <a:ext cx="968100" cy="369332"/>
          </a:xfrm>
          <a:prstGeom prst="rect">
            <a:avLst/>
          </a:prstGeom>
          <a:noFill/>
        </p:spPr>
        <p:txBody>
          <a:bodyPr wrap="square" rtlCol="0">
            <a:spAutoFit/>
          </a:bodyPr>
          <a:lstStyle/>
          <a:p>
            <a:r>
              <a:rPr lang="en-GB" b="1" dirty="0" smtClean="0"/>
              <a:t>brick</a:t>
            </a:r>
            <a:endParaRPr lang="en-GB" b="1" dirty="0"/>
          </a:p>
        </p:txBody>
      </p:sp>
      <p:sp>
        <p:nvSpPr>
          <p:cNvPr id="29" name="TextBox 28"/>
          <p:cNvSpPr txBox="1"/>
          <p:nvPr/>
        </p:nvSpPr>
        <p:spPr>
          <a:xfrm>
            <a:off x="3304897" y="3820975"/>
            <a:ext cx="1411119" cy="369332"/>
          </a:xfrm>
          <a:prstGeom prst="rect">
            <a:avLst/>
          </a:prstGeom>
          <a:noFill/>
        </p:spPr>
        <p:txBody>
          <a:bodyPr wrap="square" rtlCol="0">
            <a:spAutoFit/>
          </a:bodyPr>
          <a:lstStyle/>
          <a:p>
            <a:r>
              <a:rPr lang="en-GB" b="1" dirty="0" smtClean="0"/>
              <a:t>timber</a:t>
            </a:r>
            <a:endParaRPr lang="en-GB" b="1" dirty="0"/>
          </a:p>
        </p:txBody>
      </p:sp>
      <p:sp>
        <p:nvSpPr>
          <p:cNvPr id="30" name="TextBox 29"/>
          <p:cNvSpPr txBox="1"/>
          <p:nvPr/>
        </p:nvSpPr>
        <p:spPr>
          <a:xfrm>
            <a:off x="5810850" y="3451643"/>
            <a:ext cx="1656184" cy="369332"/>
          </a:xfrm>
          <a:prstGeom prst="rect">
            <a:avLst/>
          </a:prstGeom>
          <a:noFill/>
        </p:spPr>
        <p:txBody>
          <a:bodyPr wrap="square" rtlCol="0">
            <a:spAutoFit/>
          </a:bodyPr>
          <a:lstStyle/>
          <a:p>
            <a:r>
              <a:rPr lang="en-GB" b="1" dirty="0" smtClean="0"/>
              <a:t>thatched</a:t>
            </a:r>
            <a:endParaRPr lang="en-GB" b="1" dirty="0"/>
          </a:p>
        </p:txBody>
      </p:sp>
      <p:sp>
        <p:nvSpPr>
          <p:cNvPr id="31" name="TextBox 30"/>
          <p:cNvSpPr txBox="1"/>
          <p:nvPr/>
        </p:nvSpPr>
        <p:spPr>
          <a:xfrm>
            <a:off x="4402680" y="4165139"/>
            <a:ext cx="980723" cy="369332"/>
          </a:xfrm>
          <a:prstGeom prst="rect">
            <a:avLst/>
          </a:prstGeom>
          <a:noFill/>
        </p:spPr>
        <p:txBody>
          <a:bodyPr wrap="square" rtlCol="0">
            <a:spAutoFit/>
          </a:bodyPr>
          <a:lstStyle/>
          <a:p>
            <a:r>
              <a:rPr lang="en-GB" b="1" dirty="0" smtClean="0"/>
              <a:t>tiled</a:t>
            </a:r>
            <a:endParaRPr lang="en-GB" b="1" dirty="0"/>
          </a:p>
        </p:txBody>
      </p:sp>
      <p:sp>
        <p:nvSpPr>
          <p:cNvPr id="3072" name="TextBox 3071"/>
          <p:cNvSpPr txBox="1"/>
          <p:nvPr/>
        </p:nvSpPr>
        <p:spPr>
          <a:xfrm>
            <a:off x="546132" y="6144893"/>
            <a:ext cx="992485" cy="369332"/>
          </a:xfrm>
          <a:prstGeom prst="rect">
            <a:avLst/>
          </a:prstGeom>
          <a:solidFill>
            <a:schemeClr val="accent2"/>
          </a:solidFill>
        </p:spPr>
        <p:txBody>
          <a:bodyPr wrap="square" rtlCol="0">
            <a:spAutoFit/>
          </a:bodyPr>
          <a:lstStyle/>
          <a:p>
            <a:r>
              <a:rPr lang="en-GB" dirty="0" smtClean="0"/>
              <a:t>shields</a:t>
            </a:r>
            <a:endParaRPr lang="en-GB" dirty="0"/>
          </a:p>
        </p:txBody>
      </p:sp>
      <p:pic>
        <p:nvPicPr>
          <p:cNvPr id="38" name="irc_mi" descr="http://www.funkymonkeyprops.com/userimages/ROMAN%20SHIELDS.JPG">
            <a:hlinkClick r:id="rId22"/>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8763" y="4892171"/>
            <a:ext cx="990288" cy="967282"/>
          </a:xfrm>
          <a:prstGeom prst="rect">
            <a:avLst/>
          </a:prstGeom>
          <a:noFill/>
          <a:ln>
            <a:noFill/>
          </a:ln>
        </p:spPr>
      </p:pic>
      <p:pic>
        <p:nvPicPr>
          <p:cNvPr id="3088" name="Picture 16" descr="http://t1.gstatic.com/images?q=tbn:ANd9GcT5CmPELL41_t3yMLeN_6wE0IYsm3O1ozYYsY_Kn_P45_AoQdCj">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1125" y="4849991"/>
            <a:ext cx="1123950" cy="1162051"/>
          </a:xfrm>
          <a:prstGeom prst="rect">
            <a:avLst/>
          </a:prstGeom>
          <a:noFill/>
          <a:extLst>
            <a:ext uri="{909E8E84-426E-40DD-AFC4-6F175D3DCCD1}">
              <a14:hiddenFill xmlns:a14="http://schemas.microsoft.com/office/drawing/2010/main">
                <a:solidFill>
                  <a:srgbClr val="FFFFFF"/>
                </a:solidFill>
              </a14:hiddenFill>
            </a:ext>
          </a:extLst>
        </p:spPr>
      </p:pic>
      <p:sp>
        <p:nvSpPr>
          <p:cNvPr id="3073" name="TextBox 3072"/>
          <p:cNvSpPr txBox="1"/>
          <p:nvPr/>
        </p:nvSpPr>
        <p:spPr>
          <a:xfrm>
            <a:off x="3236858" y="3127711"/>
            <a:ext cx="1584176" cy="369332"/>
          </a:xfrm>
          <a:prstGeom prst="rect">
            <a:avLst/>
          </a:prstGeom>
          <a:noFill/>
        </p:spPr>
        <p:txBody>
          <a:bodyPr wrap="square" rtlCol="0">
            <a:spAutoFit/>
          </a:bodyPr>
          <a:lstStyle/>
          <a:p>
            <a:pPr algn="ctr"/>
            <a:r>
              <a:rPr lang="en-GB" b="1" dirty="0" smtClean="0"/>
              <a:t>wooden</a:t>
            </a:r>
            <a:endParaRPr lang="en-GB" b="1" dirty="0"/>
          </a:p>
        </p:txBody>
      </p:sp>
      <p:cxnSp>
        <p:nvCxnSpPr>
          <p:cNvPr id="3076" name="Straight Connector 3075"/>
          <p:cNvCxnSpPr/>
          <p:nvPr/>
        </p:nvCxnSpPr>
        <p:spPr>
          <a:xfrm>
            <a:off x="7572004" y="6514225"/>
            <a:ext cx="9077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81" name="TextBox 3080"/>
          <p:cNvSpPr txBox="1"/>
          <p:nvPr/>
        </p:nvSpPr>
        <p:spPr>
          <a:xfrm>
            <a:off x="3011796" y="5411877"/>
            <a:ext cx="1584176" cy="1200329"/>
          </a:xfrm>
          <a:prstGeom prst="rect">
            <a:avLst/>
          </a:prstGeom>
          <a:solidFill>
            <a:srgbClr val="FFC000"/>
          </a:solidFill>
        </p:spPr>
        <p:txBody>
          <a:bodyPr wrap="square" rtlCol="0">
            <a:spAutoFit/>
          </a:bodyPr>
          <a:lstStyle/>
          <a:p>
            <a:r>
              <a:rPr lang="en-GB" dirty="0" smtClean="0"/>
              <a:t>The Celts</a:t>
            </a:r>
          </a:p>
          <a:p>
            <a:r>
              <a:rPr lang="en-GB" dirty="0" smtClean="0"/>
              <a:t>The Romans</a:t>
            </a:r>
          </a:p>
          <a:p>
            <a:r>
              <a:rPr lang="en-GB" dirty="0" smtClean="0"/>
              <a:t>Celtic houses</a:t>
            </a:r>
          </a:p>
          <a:p>
            <a:r>
              <a:rPr lang="en-GB" dirty="0" smtClean="0"/>
              <a:t>Roman houses</a:t>
            </a:r>
            <a:endParaRPr lang="en-GB" dirty="0"/>
          </a:p>
        </p:txBody>
      </p:sp>
      <p:cxnSp>
        <p:nvCxnSpPr>
          <p:cNvPr id="3085" name="Straight Connector 3084"/>
          <p:cNvCxnSpPr/>
          <p:nvPr/>
        </p:nvCxnSpPr>
        <p:spPr>
          <a:xfrm>
            <a:off x="4770200" y="6514225"/>
            <a:ext cx="10705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87" name="TextBox 3086"/>
          <p:cNvSpPr txBox="1"/>
          <p:nvPr/>
        </p:nvSpPr>
        <p:spPr>
          <a:xfrm>
            <a:off x="4693783" y="6144893"/>
            <a:ext cx="1124739" cy="369332"/>
          </a:xfrm>
          <a:prstGeom prst="rect">
            <a:avLst/>
          </a:prstGeom>
          <a:noFill/>
        </p:spPr>
        <p:txBody>
          <a:bodyPr wrap="square" rtlCol="0">
            <a:spAutoFit/>
          </a:bodyPr>
          <a:lstStyle/>
          <a:p>
            <a:pPr algn="ctr"/>
            <a:r>
              <a:rPr lang="en-GB" dirty="0" smtClean="0"/>
              <a:t>had</a:t>
            </a:r>
            <a:endParaRPr lang="en-GB" dirty="0"/>
          </a:p>
        </p:txBody>
      </p:sp>
      <p:cxnSp>
        <p:nvCxnSpPr>
          <p:cNvPr id="3090" name="Straight Connector 3089"/>
          <p:cNvCxnSpPr/>
          <p:nvPr/>
        </p:nvCxnSpPr>
        <p:spPr>
          <a:xfrm>
            <a:off x="6084168" y="6514225"/>
            <a:ext cx="12670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95267" y="703322"/>
            <a:ext cx="6064300" cy="369332"/>
          </a:xfrm>
          <a:prstGeom prst="rect">
            <a:avLst/>
          </a:prstGeom>
          <a:solidFill>
            <a:srgbClr val="92D050"/>
          </a:solidFill>
        </p:spPr>
        <p:txBody>
          <a:bodyPr wrap="square" rtlCol="0">
            <a:spAutoFit/>
          </a:bodyPr>
          <a:lstStyle/>
          <a:p>
            <a:r>
              <a:rPr lang="en-GB" dirty="0" smtClean="0"/>
              <a:t>Can you put a word in front of each name of a place or object</a:t>
            </a:r>
            <a:endParaRPr lang="en-GB" dirty="0"/>
          </a:p>
        </p:txBody>
      </p:sp>
      <p:sp>
        <p:nvSpPr>
          <p:cNvPr id="14" name="TextBox 13"/>
          <p:cNvSpPr txBox="1"/>
          <p:nvPr/>
        </p:nvSpPr>
        <p:spPr>
          <a:xfrm>
            <a:off x="2903708" y="5001847"/>
            <a:ext cx="2748412" cy="400110"/>
          </a:xfrm>
          <a:prstGeom prst="rect">
            <a:avLst/>
          </a:prstGeom>
          <a:solidFill>
            <a:srgbClr val="92D050"/>
          </a:solidFill>
        </p:spPr>
        <p:txBody>
          <a:bodyPr wrap="square" rtlCol="0">
            <a:spAutoFit/>
          </a:bodyPr>
          <a:lstStyle/>
          <a:p>
            <a:r>
              <a:rPr lang="en-GB" sz="2000" dirty="0" smtClean="0"/>
              <a:t>Make some sentences</a:t>
            </a:r>
            <a:endParaRPr lang="en-GB" sz="2000" dirty="0"/>
          </a:p>
        </p:txBody>
      </p:sp>
      <p:pic>
        <p:nvPicPr>
          <p:cNvPr id="39" name="Picture 38" descr="C:\Users\lfrench.LA.001\AppData\Local\Microsoft\Windows\Temporary Internet Files\Content.IE5\LGJX3C63\EU_European_Fund_Intergration_Supported by_MoL_Lock-up_FA.JPG"/>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88242" y="6329559"/>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7"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8208912" cy="954107"/>
          </a:xfrm>
          <a:prstGeom prst="rect">
            <a:avLst/>
          </a:prstGeom>
          <a:solidFill>
            <a:srgbClr val="92D050"/>
          </a:solidFill>
        </p:spPr>
        <p:txBody>
          <a:bodyPr wrap="square" rtlCol="0">
            <a:spAutoFit/>
          </a:bodyPr>
          <a:lstStyle/>
          <a:p>
            <a:r>
              <a:rPr lang="en-GB" sz="2800" i="1" dirty="0" smtClean="0"/>
              <a:t>Listen to the text about Celtic and Roman places and things.</a:t>
            </a:r>
          </a:p>
        </p:txBody>
      </p:sp>
      <p:sp>
        <p:nvSpPr>
          <p:cNvPr id="5" name="TextBox 4"/>
          <p:cNvSpPr txBox="1"/>
          <p:nvPr/>
        </p:nvSpPr>
        <p:spPr>
          <a:xfrm>
            <a:off x="539552" y="1988840"/>
            <a:ext cx="8208912" cy="4524315"/>
          </a:xfrm>
          <a:prstGeom prst="rect">
            <a:avLst/>
          </a:prstGeom>
          <a:noFill/>
        </p:spPr>
        <p:txBody>
          <a:bodyPr wrap="square" rtlCol="0">
            <a:spAutoFit/>
          </a:bodyPr>
          <a:lstStyle/>
          <a:p>
            <a:r>
              <a:rPr lang="en-GB" dirty="0" smtClean="0"/>
              <a:t>The Celts and the Romans lived very different lives and had many different things.</a:t>
            </a:r>
          </a:p>
          <a:p>
            <a:endParaRPr lang="en-GB" dirty="0"/>
          </a:p>
          <a:p>
            <a:r>
              <a:rPr lang="en-GB" dirty="0" smtClean="0"/>
              <a:t>One difference was that the Celts lived in round timber  houses whereas the Romans lived in rectangular brick houses. Celtic houses were covered with brown thatched roofs whereas Roman houses had red tiled roofs. </a:t>
            </a:r>
          </a:p>
          <a:p>
            <a:endParaRPr lang="en-GB" dirty="0"/>
          </a:p>
          <a:p>
            <a:r>
              <a:rPr lang="en-GB" dirty="0" smtClean="0"/>
              <a:t>Another difference  was that Celts wore colourful  woollen clothes but the Romans mostly had plain woollen clothes. Celtic women wore small patterned earrings whereas Roman women had long dangling earrings.</a:t>
            </a:r>
          </a:p>
          <a:p>
            <a:endParaRPr lang="en-GB" dirty="0"/>
          </a:p>
          <a:p>
            <a:r>
              <a:rPr lang="en-GB" dirty="0" smtClean="0"/>
              <a:t>Celtic warriors were protected by light leather armour and carried round leather shields while Roman soldiers were protected by heavy metal armour and had rectangular wooden shields.</a:t>
            </a:r>
          </a:p>
          <a:p>
            <a:endParaRPr lang="en-GB" dirty="0" smtClean="0"/>
          </a:p>
          <a:p>
            <a:endParaRPr lang="en-GB" dirty="0"/>
          </a:p>
          <a:p>
            <a:endParaRPr lang="en-GB" dirty="0"/>
          </a:p>
        </p:txBody>
      </p:sp>
      <p:pic>
        <p:nvPicPr>
          <p:cNvPr id="6" name="Picture 5"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23912"/>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0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36" y="260648"/>
            <a:ext cx="8013576" cy="576064"/>
          </a:xfrm>
          <a:solidFill>
            <a:srgbClr val="FFFF00"/>
          </a:solidFill>
        </p:spPr>
        <p:txBody>
          <a:bodyPr>
            <a:normAutofit fontScale="90000"/>
          </a:bodyPr>
          <a:lstStyle/>
          <a:p>
            <a:r>
              <a:rPr lang="en-GB" dirty="0" smtClean="0"/>
              <a:t/>
            </a:r>
            <a:br>
              <a:rPr lang="en-GB" dirty="0" smtClean="0"/>
            </a:br>
            <a:r>
              <a:rPr lang="en-GB" dirty="0" smtClean="0"/>
              <a:t>Listening Activity</a:t>
            </a:r>
            <a:br>
              <a:rPr lang="en-GB" dirty="0" smtClean="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628991645"/>
              </p:ext>
            </p:extLst>
          </p:nvPr>
        </p:nvGraphicFramePr>
        <p:xfrm>
          <a:off x="683568" y="1340768"/>
          <a:ext cx="8136904" cy="4450080"/>
        </p:xfrm>
        <a:graphic>
          <a:graphicData uri="http://schemas.openxmlformats.org/drawingml/2006/table">
            <a:tbl>
              <a:tblPr firstRow="1" bandRow="1">
                <a:tableStyleId>{5C22544A-7EE6-4342-B048-85BDC9FD1C3A}</a:tableStyleId>
              </a:tblPr>
              <a:tblGrid>
                <a:gridCol w="1872208"/>
                <a:gridCol w="1152128"/>
                <a:gridCol w="1872208"/>
                <a:gridCol w="1800200"/>
                <a:gridCol w="1440160"/>
              </a:tblGrid>
              <a:tr h="370840">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solidFill>
                            <a:schemeClr val="tx1"/>
                          </a:solidFill>
                        </a:rPr>
                        <a:t>round</a:t>
                      </a:r>
                      <a:endParaRPr lang="en-GB"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solidFill>
                            <a:schemeClr val="tx1"/>
                          </a:solidFill>
                        </a:rPr>
                        <a:t>woollen</a:t>
                      </a:r>
                      <a:endParaRPr lang="en-GB"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rectangular</a:t>
                      </a:r>
                      <a:endParaRPr lang="en-GB"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woollen</a:t>
                      </a:r>
                      <a:endParaRPr lang="en-GB"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houses</a:t>
                      </a:r>
                      <a:endParaRPr lang="en-GB"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brown</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timber</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r>
                        <a:rPr lang="en-GB" b="1" dirty="0" smtClean="0"/>
                        <a:t>Celtic houses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red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thatched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roofs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colourful</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brick</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GB" b="1" dirty="0" smtClean="0"/>
                        <a:t>The Celts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plain</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tiled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clothes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GB" b="1" dirty="0" smtClean="0"/>
                        <a:t>had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small</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dangling</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GB" b="1" dirty="0" smtClean="0"/>
                        <a:t>The Romans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long</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leather</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earrings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light</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metal</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r>
                        <a:rPr lang="en-GB" b="1" dirty="0" smtClean="0"/>
                        <a:t>Roman houses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round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patterned</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armour</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heavy</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wooden</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b="1"/>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rectangular</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leather</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GB" b="1" dirty="0" smtClean="0"/>
                        <a:t>shields</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6" name="TextBox 5"/>
          <p:cNvSpPr txBox="1"/>
          <p:nvPr/>
        </p:nvSpPr>
        <p:spPr>
          <a:xfrm>
            <a:off x="683568" y="6237312"/>
            <a:ext cx="8064896" cy="369332"/>
          </a:xfrm>
          <a:prstGeom prst="rect">
            <a:avLst/>
          </a:prstGeom>
          <a:solidFill>
            <a:srgbClr val="FFC000"/>
          </a:solidFill>
        </p:spPr>
        <p:txBody>
          <a:bodyPr wrap="square" rtlCol="0">
            <a:spAutoFit/>
          </a:bodyPr>
          <a:lstStyle/>
          <a:p>
            <a:r>
              <a:rPr lang="en-GB" b="1" dirty="0"/>
              <a:t>l</a:t>
            </a:r>
            <a:r>
              <a:rPr lang="en-GB" b="1" dirty="0" smtClean="0"/>
              <a:t>ived          carried         wore            were covered with                were protected by</a:t>
            </a:r>
            <a:endParaRPr lang="en-GB" b="1" dirty="0"/>
          </a:p>
        </p:txBody>
      </p:sp>
      <p:sp>
        <p:nvSpPr>
          <p:cNvPr id="3" name="Rectangle 2"/>
          <p:cNvSpPr/>
          <p:nvPr/>
        </p:nvSpPr>
        <p:spPr>
          <a:xfrm>
            <a:off x="251520" y="836712"/>
            <a:ext cx="8765063" cy="400110"/>
          </a:xfrm>
          <a:prstGeom prst="rect">
            <a:avLst/>
          </a:prstGeom>
          <a:solidFill>
            <a:srgbClr val="92D050"/>
          </a:solidFill>
        </p:spPr>
        <p:txBody>
          <a:bodyPr wrap="square">
            <a:spAutoFit/>
          </a:bodyPr>
          <a:lstStyle/>
          <a:p>
            <a:r>
              <a:rPr lang="en-GB" sz="2000" dirty="0" smtClean="0"/>
              <a:t>1. Listen </a:t>
            </a:r>
            <a:r>
              <a:rPr lang="en-GB" sz="2000" dirty="0"/>
              <a:t>to the text. In pairs match the words that go together to make </a:t>
            </a:r>
            <a:r>
              <a:rPr lang="en-GB" sz="2000" dirty="0" smtClean="0"/>
              <a:t>sentences.</a:t>
            </a:r>
            <a:endParaRPr lang="en-GB" sz="2000" dirty="0"/>
          </a:p>
        </p:txBody>
      </p:sp>
      <p:sp>
        <p:nvSpPr>
          <p:cNvPr id="4" name="TextBox 3"/>
          <p:cNvSpPr txBox="1"/>
          <p:nvPr/>
        </p:nvSpPr>
        <p:spPr>
          <a:xfrm>
            <a:off x="323528" y="5805264"/>
            <a:ext cx="5832648" cy="369332"/>
          </a:xfrm>
          <a:prstGeom prst="rect">
            <a:avLst/>
          </a:prstGeom>
          <a:solidFill>
            <a:srgbClr val="92D050"/>
          </a:solidFill>
        </p:spPr>
        <p:txBody>
          <a:bodyPr wrap="square" rtlCol="0">
            <a:spAutoFit/>
          </a:bodyPr>
          <a:lstStyle/>
          <a:p>
            <a:r>
              <a:rPr lang="en-GB" dirty="0" smtClean="0"/>
              <a:t>2. Can you make some sentences using the words below</a:t>
            </a:r>
            <a:endParaRPr lang="en-GB" dirty="0"/>
          </a:p>
        </p:txBody>
      </p:sp>
      <p:pic>
        <p:nvPicPr>
          <p:cNvPr id="7" name="Picture 6" descr="C:\Users\lfrench.LA.001\AppData\Local\Microsoft\Windows\Temporary Internet Files\Content.IE5\LGJX3C63\EU_European_Fund_Intergration_Supported by_MoL_Lock-up_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853" y="5845308"/>
            <a:ext cx="1172730" cy="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5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752</Words>
  <Application>Microsoft Office PowerPoint</Application>
  <PresentationFormat>On-screen Show (4:3)</PresentationFormat>
  <Paragraphs>189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Comparing and contrasting Celtic and Roman homes and items from their daily lives</vt:lpstr>
      <vt:lpstr>PowerPoint Presentation</vt:lpstr>
      <vt:lpstr>Comparing and contrasting</vt:lpstr>
      <vt:lpstr>PowerPoint Presentation</vt:lpstr>
      <vt:lpstr>PowerPoint Presentation</vt:lpstr>
      <vt:lpstr>PowerPoint Presentation</vt:lpstr>
      <vt:lpstr>Describing Celtic and Roman things</vt:lpstr>
      <vt:lpstr>PowerPoint Presentation</vt:lpstr>
      <vt:lpstr> Listening Activity </vt:lpstr>
      <vt:lpstr>PowerPoint Presentation</vt:lpstr>
      <vt:lpstr>What the Celts and Romans did and thought</vt:lpstr>
      <vt:lpstr>Write one thing in each column. What the Celts and Romans did. What the Celts and Romans had. What the Celts and Romans thought.</vt:lpstr>
      <vt:lpstr>PowerPoint Presentation</vt:lpstr>
      <vt:lpstr>PowerPoint Presentation</vt:lpstr>
      <vt:lpstr>PowerPoint Presentation</vt:lpstr>
      <vt:lpstr>PowerPoint Presentation</vt:lpstr>
      <vt:lpstr>Cut the cards out to make sentences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harvey</dc:creator>
  <cp:lastModifiedBy>andy harvey</cp:lastModifiedBy>
  <cp:revision>47</cp:revision>
  <cp:lastPrinted>2015-04-28T09:54:02Z</cp:lastPrinted>
  <dcterms:created xsi:type="dcterms:W3CDTF">2015-04-27T08:50:35Z</dcterms:created>
  <dcterms:modified xsi:type="dcterms:W3CDTF">2015-06-01T10:38:35Z</dcterms:modified>
</cp:coreProperties>
</file>